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94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s/slide79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93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s/slide9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s/slide89.xml" ContentType="application/vnd.openxmlformats-officedocument.presentationml.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slides/slide87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s/slide92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848" r:id="rId1"/>
  </p:sldMasterIdLst>
  <p:notesMasterIdLst>
    <p:notesMasterId r:id="rId96"/>
  </p:notesMasterIdLst>
  <p:handoutMasterIdLst>
    <p:handoutMasterId r:id="rId97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48" r:id="rId93"/>
    <p:sldId id="349" r:id="rId94"/>
    <p:sldId id="350" r:id="rId95"/>
  </p:sldIdLst>
  <p:sldSz cx="9145588" cy="6858000"/>
  <p:notesSz cx="6858000" cy="9144000"/>
  <p:defaultTextStyle>
    <a:defPPr>
      <a:defRPr lang="ko-KR"/>
    </a:defPPr>
    <a:lvl1pPr marL="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 frameSlides="1"/>
  <p:showPr>
    <p:present/>
    <p:sldAll/>
    <p:penClr>
      <a:srgbClr val="FF0000">
        <a:alpha val="100000"/>
      </a:srgbClr>
    </p:penClr>
  </p:showPr>
  <p:extLs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1A66EDD-3DAB-4C5B-A090-DC80EC1FD486}" styleName="보통 스타일 1 - 강조 1">
    <a:wholeTbl>
      <a:tcTxStyle>
        <a:fontRef idx="none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none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none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none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none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8274"/>
    <p:restoredTop sz="97870"/>
  </p:normalViewPr>
  <p:slideViewPr>
    <p:cSldViewPr snapToObjects="1">
      <p:cViewPr>
        <p:scale>
          <a:sx n="75" d="100"/>
          <a:sy n="75" d="100"/>
        </p:scale>
        <p:origin x="-3060" y="-858"/>
      </p:cViewPr>
      <p:guideLst>
        <p:guide orient="horz" pos="2154"/>
        <p:guide orient="horz" pos="2425"/>
        <p:guide orient="horz" pos="2303"/>
        <p:guide orient="horz" pos="2642"/>
        <p:guide orient="horz" pos="3460"/>
        <p:guide orient="horz" pos="1185"/>
        <p:guide orient="horz" pos="2818"/>
        <p:guide orient="horz" pos="1886"/>
        <p:guide pos="2878"/>
        <p:guide pos="5772"/>
        <p:guide pos="-95"/>
        <p:guide pos="3946"/>
        <p:guide pos="3903"/>
        <p:guide pos="5227"/>
        <p:guide pos="2882"/>
        <p:guide pos="319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5" d="100"/>
        <a:sy n="65" d="100"/>
      </p:scale>
      <p:origin x="0" y="0"/>
    </p:cViewPr>
  </p:sorterViewPr>
  <p:gridSpacing cx="73755250" cy="7375525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fld id="{8101FA86-8D90-44CB-859B-1916FF84CB11}" type="datetimeFigureOut">
              <a:rPr lang="ko-KR" altLang="en-US"/>
              <a:pPr/>
              <a:t>2015-04-11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F450E784-2449-4FFD-AA69-3F5CFAA75BCB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fld id="{E2B2BC9D-A816-4D0A-858B-1D023B3A8ACA}" type="datetimeFigureOut">
              <a:rPr lang="ko-KR" altLang="en-US"/>
              <a:pPr/>
              <a:t>2015-04-11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2744" y="685800"/>
            <a:ext cx="4572512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09F4262C-968C-4EE9-8164-CE16364706B3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직사각형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>
            <a:spLocks noGrp="1"/>
          </p:cNvSpPr>
          <p:nvPr>
            <p:ph type="sldNum" sz="quarter" idx="5"/>
          </p:nvPr>
        </p:nvSpPr>
        <p:spPr/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09F4262C-968C-4EE9-8164-CE16364706B3}" type="slidenum">
              <a:rPr lang="en-US" altLang="en-US"/>
              <a:pPr/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직사각형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>
            <a:spLocks noGrp="1"/>
          </p:cNvSpPr>
          <p:nvPr>
            <p:ph type="sldNum" sz="quarter" idx="5"/>
          </p:nvPr>
        </p:nvSpPr>
        <p:spPr/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09F4262C-968C-4EE9-8164-CE16364706B3}" type="slidenum">
              <a:rPr lang="en-US" altLang="en-US"/>
              <a:pPr/>
              <a:t>30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직사각형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>
            <a:spLocks noGrp="1"/>
          </p:cNvSpPr>
          <p:nvPr>
            <p:ph type="sldNum" sz="quarter" idx="5"/>
          </p:nvPr>
        </p:nvSpPr>
        <p:spPr/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09F4262C-968C-4EE9-8164-CE16364706B3}" type="slidenum">
              <a:rPr lang="en-US" altLang="en-US"/>
              <a:pPr/>
              <a:t>34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직사각형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>
            <a:spLocks noGrp="1"/>
          </p:cNvSpPr>
          <p:nvPr>
            <p:ph type="sldNum" sz="quarter" idx="5"/>
          </p:nvPr>
        </p:nvSpPr>
        <p:spPr/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09F4262C-968C-4EE9-8164-CE16364706B3}" type="slidenum">
              <a:rPr lang="en-US" altLang="en-US"/>
              <a:pPr/>
              <a:t>39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직사각형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>
            <a:spLocks noGrp="1"/>
          </p:cNvSpPr>
          <p:nvPr>
            <p:ph type="sldNum" sz="quarter" idx="5"/>
          </p:nvPr>
        </p:nvSpPr>
        <p:spPr/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09F4262C-968C-4EE9-8164-CE16364706B3}" type="slidenum">
              <a:rPr lang="en-US" altLang="en-US"/>
              <a:pPr/>
              <a:t>41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title" preserve="1">
  <p:cSld name="main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1"/>
          <p:cNvSpPr/>
          <p:nvPr userDrawn="1"/>
        </p:nvSpPr>
        <p:spPr>
          <a:xfrm>
            <a:off x="0" y="2447475"/>
            <a:ext cx="9143389" cy="98146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25400" cap="flat" cmpd="sng" algn="ctr">
            <a:noFill/>
            <a:prstDash val="solid"/>
            <a:round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" preserve="1">
  <p:cSld name="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1"/>
          <p:cNvSpPr/>
          <p:nvPr userDrawn="1"/>
        </p:nvSpPr>
        <p:spPr>
          <a:xfrm>
            <a:off x="0" y="0"/>
            <a:ext cx="9143389" cy="782834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25400" cap="flat" cmpd="sng" algn="ctr">
            <a:noFill/>
            <a:prstDash val="solid"/>
            <a:round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_title" type="blank" preserve="1">
  <p:cSld name="sub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1"/>
          <p:cNvSpPr/>
          <p:nvPr userDrawn="1"/>
        </p:nvSpPr>
        <p:spPr>
          <a:xfrm>
            <a:off x="1618934" y="3429000"/>
            <a:ext cx="7023968" cy="778217"/>
          </a:xfrm>
          <a:prstGeom prst="rect">
            <a:avLst/>
          </a:prstGeom>
          <a:gradFill flip="xy" rotWithShape="1">
            <a:gsLst>
              <a:gs pos="0">
                <a:schemeClr val="bg1">
                  <a:lumMod val="60000"/>
                  <a:alpha val="100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1"/>
            <a:tileRect/>
          </a:gradFill>
          <a:ln w="25400" cap="flat" cmpd="sng" algn="ctr">
            <a:noFill/>
            <a:prstDash val="solid"/>
            <a:round/>
          </a:ln>
        </p:spPr>
      </p:sp>
      <p:sp>
        <p:nvSpPr>
          <p:cNvPr id="7" name="직사각형 6"/>
          <p:cNvSpPr/>
          <p:nvPr userDrawn="1"/>
        </p:nvSpPr>
        <p:spPr>
          <a:xfrm>
            <a:off x="8710754" y="3457575"/>
            <a:ext cx="197246" cy="749642"/>
          </a:xfrm>
          <a:prstGeom prst="rect">
            <a:avLst/>
          </a:prstGeom>
          <a:solidFill>
            <a:schemeClr val="bg1">
              <a:lumMod val="60000"/>
            </a:schemeClr>
          </a:solidFill>
          <a:ln>
            <a:solidFill>
              <a:schemeClr val="bg1">
                <a:lumMod val="60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" preserve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" name="표 53"/>
          <p:cNvGraphicFramePr>
            <a:graphicFrameLocks noGrp="1"/>
          </p:cNvGraphicFramePr>
          <p:nvPr/>
        </p:nvGraphicFramePr>
        <p:xfrm>
          <a:off x="72027" y="57150"/>
          <a:ext cx="9003248" cy="5486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042725"/>
                <a:gridCol w="1080390"/>
                <a:gridCol w="936338"/>
                <a:gridCol w="2520910"/>
                <a:gridCol w="1224442"/>
                <a:gridCol w="2198443"/>
              </a:tblGrid>
              <a:tr h="27241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프로젝트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koRail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작성자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임준용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페이지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7241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>
                          <a:solidFill>
                            <a:schemeClr val="bg1"/>
                          </a:solidFill>
                        </a:rPr>
                        <a:t>시스템구분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b="1"/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>
                          <a:solidFill>
                            <a:schemeClr val="bg1"/>
                          </a:solidFill>
                        </a:rPr>
                        <a:t>현재위치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b="1"/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>
                          <a:solidFill>
                            <a:schemeClr val="bg1"/>
                          </a:solidFill>
                        </a:rPr>
                        <a:t>단위업무</a:t>
                      </a:r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b="1"/>
                    </a:p>
                  </a:txBody>
                  <a:tcPr>
                    <a:lnL w="12700" cmpd="sng">
                      <a:solidFill>
                        <a:prstClr val="black"/>
                      </a:solidFill>
                      <a:prstDash val="solid"/>
                    </a:lnL>
                    <a:lnR w="12700" cmpd="sng">
                      <a:solidFill>
                        <a:prstClr val="black"/>
                      </a:solidFill>
                      <a:prstDash val="solid"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43" name="직사각형 7"/>
          <p:cNvSpPr/>
          <p:nvPr userDrawn="1"/>
        </p:nvSpPr>
        <p:spPr>
          <a:xfrm>
            <a:off x="6660656" y="664452"/>
            <a:ext cx="2414619" cy="6146775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직사각형 11"/>
          <p:cNvSpPr txBox="1"/>
          <p:nvPr userDrawn="1"/>
        </p:nvSpPr>
        <p:spPr>
          <a:xfrm>
            <a:off x="6660656" y="664452"/>
            <a:ext cx="2414620" cy="271899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9525" cap="flat" cmpd="sng">
            <a:solidFill>
              <a:schemeClr val="tx1"/>
            </a:solidFill>
            <a:prstDash val="solid"/>
            <a:rou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200" b="1">
                <a:solidFill>
                  <a:schemeClr val="bg1"/>
                </a:solidFill>
                <a:latin typeface="Arial"/>
                <a:ea typeface="Arial"/>
                <a:sym typeface="Wingdings"/>
              </a:rPr>
              <a:t>기능설명</a:t>
            </a:r>
          </a:p>
        </p:txBody>
      </p:sp>
      <p:sp>
        <p:nvSpPr>
          <p:cNvPr id="45" name="직사각형 8"/>
          <p:cNvSpPr/>
          <p:nvPr userDrawn="1"/>
        </p:nvSpPr>
        <p:spPr>
          <a:xfrm>
            <a:off x="72027" y="664452"/>
            <a:ext cx="6516729" cy="6146775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직사각형 2"/>
          <p:cNvSpPr txBox="1"/>
          <p:nvPr userDrawn="1"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57" name="직사각형 3"/>
          <p:cNvSpPr txBox="1"/>
          <p:nvPr userDrawn="1"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altLang="ko-KR" sz="1000" b="1"/>
          </a:p>
        </p:txBody>
      </p:sp>
      <p:sp>
        <p:nvSpPr>
          <p:cNvPr id="58" name="직사각형 4"/>
          <p:cNvSpPr txBox="1"/>
          <p:nvPr userDrawn="1"/>
        </p:nvSpPr>
        <p:spPr>
          <a:xfrm>
            <a:off x="6871045" y="342342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altLang="ko-KR" sz="1000" b="1"/>
          </a:p>
        </p:txBody>
      </p:sp>
      <p:sp>
        <p:nvSpPr>
          <p:cNvPr id="59" name="직사각형 5"/>
          <p:cNvSpPr txBox="1"/>
          <p:nvPr userDrawn="1"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altLang="ko-KR" sz="1000" b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koRail">
    <p:bg>
      <p:bgPr>
        <a:solidFill>
          <a:schemeClr val="bg1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44" r:id="rId1"/>
    <p:sldLayoutId id="2147484845" r:id="rId2"/>
    <p:sldLayoutId id="2147484846" r:id="rId3"/>
    <p:sldLayoutId id="2147484847" r:id="rId4"/>
  </p:sldLayoutIdLst>
  <p:hf sldNum="0" hdr="0" ftr="0" dt="0"/>
  <p:txStyles>
    <p:titleStyle>
      <a:lvl1pPr algn="ctr" defTabSz="9144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file:///file:///D:\demt\koRailDocument\&#47928;&#49436;\img\&#49828;&#53664;&#47532;&#48372;&#46300;\&#44288;&#47532;&#51088;\&#50676;&#52264;&#44288;&#47532;\1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676;&#52264;&#44288;&#47532;\12.PNG" TargetMode="External"/><Relationship Id="rId5" Type="http://schemas.openxmlformats.org/officeDocument/2006/relationships/image" Target="file:///file:///D:\demt\koRailDocument\&#47928;&#49436;\img\&#49828;&#53664;&#47532;&#48372;&#46300;\&#44288;&#47532;&#51088;\&#50676;&#52264;&#44288;&#47532;\11.PNG" TargetMode="Externa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4288;&#47532;&#51088;\&#50676;&#52264;&#44288;&#47532;\13.PNG" TargetMode="External"/><Relationship Id="rId2" Type="http://schemas.openxmlformats.org/officeDocument/2006/relationships/image" Target="file:///file:///D:\demt\koRailDocument\&#47928;&#49436;\img\&#49828;&#53664;&#47532;&#48372;&#46300;\&#44288;&#47532;&#51088;\&#50676;&#52264;&#44288;&#47532;\1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676;&#52264;&#44288;&#47532;\16.PNG" TargetMode="External"/><Relationship Id="rId5" Type="http://schemas.openxmlformats.org/officeDocument/2006/relationships/image" Target="file:///file:///D:\demt\koRailDocument\&#47928;&#49436;\img\&#49828;&#53664;&#47532;&#48372;&#46300;\&#44288;&#47532;&#51088;\&#50676;&#52264;&#44288;&#47532;\15.PNG" TargetMode="External"/><Relationship Id="rId4" Type="http://schemas.openxmlformats.org/officeDocument/2006/relationships/image" Target="file:///file:///D:\demt\koRailDocument\&#47928;&#49436;\img\&#49828;&#53664;&#47532;&#48372;&#46300;\&#44288;&#47532;&#51088;\&#50676;&#52264;&#44288;&#47532;\14.PNG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50676;&#52264;&#44288;&#47532;\17.PNG" TargetMode="Externa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51312;&#54924;\1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file:///file:///D:\demt\koRailDocument\&#47928;&#49436;\img\&#49828;&#53664;&#47532;&#48372;&#46300;\&#44288;&#47532;&#51088;\&#50868;&#54665;&#51068;&#51221;&#44288;&#47532;\&#51312;&#54924;\3.PNG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4288;&#47532;&#51088;\&#50868;&#54665;&#51068;&#51221;&#44288;&#47532;\&#51312;&#54924;\4.PNG" TargetMode="External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51312;&#54924;\1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868;&#54665;&#51068;&#51221;&#44288;&#47532;\&#51312;&#54924;\7.PNG" TargetMode="External"/><Relationship Id="rId5" Type="http://schemas.openxmlformats.org/officeDocument/2006/relationships/image" Target="file:///file:///D:\demt\koRailDocument\&#47928;&#49436;\img\&#49828;&#53664;&#47532;&#48372;&#46300;\&#44288;&#47532;&#51088;\&#50868;&#54665;&#51068;&#51221;&#44288;&#47532;\&#51312;&#54924;\5.PNG" TargetMode="External"/><Relationship Id="rId4" Type="http://schemas.openxmlformats.org/officeDocument/2006/relationships/image" Target="file:///file:///D:\demt\koRailDocument\&#47928;&#49436;\img\&#49828;&#53664;&#47532;&#48372;&#46300;\&#44288;&#47532;&#51088;\&#50868;&#54665;&#51068;&#51221;&#44288;&#47532;\&#51312;&#54924;\6.PNG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51312;&#54924;\8.PNG" TargetMode="Externa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.PNG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6.PNG" TargetMode="External"/><Relationship Id="rId3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.PNG" TargetMode="External"/><Relationship Id="rId7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5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4.PNG" TargetMode="External"/><Relationship Id="rId5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3.PNG" TargetMode="External"/><Relationship Id="rId4" Type="http://schemas.openxmlformats.org/officeDocument/2006/relationships/image" Target="../media/image32.png"/><Relationship Id="rId9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35.PNG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7.PNG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0.PNG" TargetMode="Externa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2.PNG" TargetMode="External"/><Relationship Id="rId7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6.PNG" TargetMode="External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1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4.PNG" TargetMode="External"/><Relationship Id="rId5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0.PNG" TargetMode="External"/><Relationship Id="rId4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3.PNG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7.PNG" TargetMode="Externa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1.PNG" TargetMode="External"/><Relationship Id="rId13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7.PNG" TargetMode="External"/><Relationship Id="rId3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7.PNG" TargetMode="External"/><Relationship Id="rId7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0.PNG" TargetMode="External"/><Relationship Id="rId12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6.P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9.PNG" TargetMode="External"/><Relationship Id="rId11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5.PNG" TargetMode="External"/><Relationship Id="rId5" Type="http://schemas.openxmlformats.org/officeDocument/2006/relationships/image" Target="../media/image32.png"/><Relationship Id="rId10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4.PNG" TargetMode="External"/><Relationship Id="rId4" Type="http://schemas.openxmlformats.org/officeDocument/2006/relationships/image" Target="../media/image35.png"/><Relationship Id="rId9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3.PNG" TargetMode="External"/><Relationship Id="rId14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8.PNG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9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31.PNG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33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35.PNG" TargetMode="External"/><Relationship Id="rId3" Type="http://schemas.openxmlformats.org/officeDocument/2006/relationships/image" Target="../media/image32.png"/><Relationship Id="rId7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6.PNG" TargetMode="External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9688;&#51221;\1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868;&#54665;&#51068;&#51221;&#44288;&#47532;\&#49688;&#51221;\6.PNG" TargetMode="External"/><Relationship Id="rId5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4.PNG" TargetMode="External"/><Relationship Id="rId4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3.PNG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9688;&#51221;\2.PNG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0.PNG" TargetMode="External"/><Relationship Id="rId4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6.PNG" TargetMode="External"/><Relationship Id="rId3" Type="http://schemas.openxmlformats.org/officeDocument/2006/relationships/image" Target="file:///file:///D:\demt\koRailDocument\&#47928;&#49436;\img\&#49828;&#53664;&#47532;&#48372;&#46300;\&#44288;&#47532;&#51088;\&#50868;&#54665;&#51068;&#51221;&#44288;&#47532;\&#49688;&#51221;\3.PNG" TargetMode="External"/><Relationship Id="rId7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4.P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0.PNG" TargetMode="External"/><Relationship Id="rId5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3.PNG" TargetMode="External"/><Relationship Id="rId4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2.PN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9688;&#51221;\4.PNG" TargetMode="Externa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1.PNG" TargetMode="External"/><Relationship Id="rId13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7.PNG" TargetMode="External"/><Relationship Id="rId3" Type="http://schemas.openxmlformats.org/officeDocument/2006/relationships/image" Target="file:///file:///D:\demt\koRailDocument\&#47928;&#49436;\img\&#49828;&#53664;&#47532;&#48372;&#46300;\&#44288;&#47532;&#51088;\&#50868;&#54665;&#51068;&#51221;&#44288;&#47532;\&#49688;&#51221;\4.PNG" TargetMode="External"/><Relationship Id="rId7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0.PNG" TargetMode="External"/><Relationship Id="rId12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6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9.PNG" TargetMode="External"/><Relationship Id="rId11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5.PNG" TargetMode="External"/><Relationship Id="rId5" Type="http://schemas.openxmlformats.org/officeDocument/2006/relationships/image" Target="../media/image32.png"/><Relationship Id="rId10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4.PNG" TargetMode="External"/><Relationship Id="rId4" Type="http://schemas.openxmlformats.org/officeDocument/2006/relationships/image" Target="../media/image35.png"/><Relationship Id="rId9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3.PNG" TargetMode="External"/><Relationship Id="rId14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28.PNG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9688;&#51221;\5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31.PNG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file:///file:///D:\demt\koRailDocument\&#47928;&#49436;\img\&#49828;&#53664;&#47532;&#48372;&#46300;\&#44288;&#47532;&#51088;\&#50868;&#54665;&#51068;&#51221;&#44288;&#47532;\&#49688;&#51221;\1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file:///file:///D:\demt\koRailDocument\&#47928;&#49436;\img\&#49828;&#53664;&#47532;&#48372;&#46300;\&#44288;&#47532;&#51088;\&#54924;&#50896;&#44288;&#47532;\4.PNG" TargetMode="Externa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file:///file:///D:\demt\koRailDocument\&#47928;&#49436;\img\&#49828;&#53664;&#47532;&#48372;&#46300;\&#44288;&#47532;&#51088;\&#54924;&#50896;&#44288;&#47532;\6.PNG" TargetMode="Externa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file:///file:///D:\demt\koRailDocument\&#47928;&#49436;\img\&#49828;&#53664;&#47532;&#48372;&#46300;\&#44288;&#47532;&#51088;\&#54924;&#50896;&#44288;&#47532;\7.PNG" TargetMode="Externa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54924;&#50896;&#44288;&#47532;\8.PNG" TargetMode="Externa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file:///file:///D:\demt\koRailDocument\&#47928;&#49436;\img\&#49828;&#53664;&#47532;&#48372;&#46300;\&#44288;&#47532;&#51088;\&#54924;&#50896;&#44288;&#47532;\4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4924;&#50896;&#44288;&#47532;\9.PNG" TargetMode="External"/><Relationship Id="rId5" Type="http://schemas.openxmlformats.org/officeDocument/2006/relationships/image" Target="file:///file:///D:\demt\koRailDocument\&#47928;&#49436;\img\&#49828;&#53664;&#47532;&#48372;&#46300;\&#44288;&#47532;&#51088;\&#54924;&#50896;&#44288;&#47532;\3.PNG" TargetMode="External"/><Relationship Id="rId4" Type="http://schemas.openxmlformats.org/officeDocument/2006/relationships/image" Target="file:///file:///D:\demt\koRailDocument\&#47928;&#49436;\img\&#49828;&#53664;&#47532;&#48372;&#46300;\&#44288;&#47532;&#51088;\&#54924;&#50896;&#44288;&#47532;\2.PN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54924;&#50896;&#44288;&#47532;\10.PNG" TargetMode="Externa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file:///file:///D:\demt\koRailDocument\&#47928;&#49436;\img\&#49828;&#53664;&#47532;&#48372;&#46300;\&#44288;&#47532;&#51088;\&#49849;&#52264;&#44428;&#48156;&#44428;&#54788;&#54889;\1.PNG" TargetMode="Externa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49849;&#52264;&#44428;&#48156;&#44428;&#54788;&#54889;\3.PNG" TargetMode="Externa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file:///file:///D:\demt\koRailDocument\&#47928;&#49436;\img\&#49828;&#53664;&#47532;&#48372;&#46300;\&#44288;&#47532;&#51088;\&#50676;&#52264;&#48324;&#49849;&#44061;&#54788;&#54889;\1.PNG" TargetMode="Externa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50676;&#52264;&#48324;&#49849;&#44061;&#54788;&#54889;\4.PNG" TargetMode="Externa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4288;&#47532;&#51088;\&#50676;&#52264;&#48324;&#49849;&#44061;&#54788;&#54889;\2.PNG" TargetMode="Externa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file:///file:///D:\demt\koRailDocument\&#47928;&#49436;\img\&#49828;&#53664;&#47532;&#48372;&#46300;\&#49324;&#50857;&#51088;\&#47196;&#44536;&#51064;\1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47196;&#44536;&#51064;\2.PNG" TargetMode="Externa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file:///file:///D:\demt\koRailDocument\&#47928;&#49436;\img\&#49828;&#53664;&#47532;&#48372;&#46300;\&#49324;&#50857;&#51088;\&#54924;&#50896;&#44032;&#51077;\1.PNG" TargetMode="Externa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file:///file:///D:\demt\koRailDocument\&#47928;&#49436;\img\&#49828;&#53664;&#47532;&#48372;&#46300;\&#49324;&#50857;&#51088;\&#54924;&#50896;&#44032;&#51077;\8.PNG" TargetMode="External"/><Relationship Id="rId3" Type="http://schemas.openxmlformats.org/officeDocument/2006/relationships/image" Target="../media/image42.png"/><Relationship Id="rId7" Type="http://schemas.openxmlformats.org/officeDocument/2006/relationships/image" Target="file:///file:///D:\demt\koRailDocument\&#47928;&#49436;\img\&#49828;&#53664;&#47532;&#48372;&#46300;\&#49324;&#50857;&#51088;\&#54924;&#50896;&#44032;&#51077;\7.PNG" TargetMode="External"/><Relationship Id="rId2" Type="http://schemas.openxmlformats.org/officeDocument/2006/relationships/image" Target="file:///file:///D:\demt\koRailDocument\&#47928;&#49436;\img\&#49828;&#53664;&#47532;&#48372;&#46300;\&#49324;&#50857;&#51088;\&#54924;&#50896;&#44032;&#51077;\1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9324;&#50857;&#51088;\&#54924;&#50896;&#44032;&#51077;\6.PNG" TargetMode="External"/><Relationship Id="rId11" Type="http://schemas.openxmlformats.org/officeDocument/2006/relationships/image" Target="file:///file:///D:\demt\koRailDocument\&#47928;&#49436;\img\&#49828;&#53664;&#47532;&#48372;&#46300;\&#49324;&#50857;&#51088;\&#54924;&#50896;&#44032;&#51077;\11.PNG" TargetMode="External"/><Relationship Id="rId5" Type="http://schemas.openxmlformats.org/officeDocument/2006/relationships/image" Target="file:///file:///D:\demt\koRailDocument\&#47928;&#49436;\img\&#49828;&#53664;&#47532;&#48372;&#46300;\&#49324;&#50857;&#51088;\&#54924;&#50896;&#44032;&#51077;\5.PNG" TargetMode="External"/><Relationship Id="rId10" Type="http://schemas.openxmlformats.org/officeDocument/2006/relationships/image" Target="file:///file:///D:\demt\koRailDocument\&#47928;&#49436;\img\&#49828;&#53664;&#47532;&#48372;&#46300;\&#49324;&#50857;&#51088;\&#54924;&#50896;&#44032;&#51077;\10.PNG" TargetMode="External"/><Relationship Id="rId4" Type="http://schemas.openxmlformats.org/officeDocument/2006/relationships/image" Target="file:///file:///D:\demt\koRailDocument\&#47928;&#49436;\img\&#49828;&#53664;&#47532;&#48372;&#46300;\&#49324;&#50857;&#51088;\&#54924;&#50896;&#44032;&#51077;\4.PNG" TargetMode="External"/><Relationship Id="rId9" Type="http://schemas.openxmlformats.org/officeDocument/2006/relationships/image" Target="file:///file:///D:\demt\koRailDocument\&#47928;&#49436;\img\&#49828;&#53664;&#47532;&#48372;&#46300;\&#49324;&#50857;&#51088;\&#54924;&#50896;&#44032;&#51077;\9.PNG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54924;&#50896;&#44032;&#51077;\13.PNG" TargetMode="External"/><Relationship Id="rId2" Type="http://schemas.openxmlformats.org/officeDocument/2006/relationships/image" Target="file:///file:///D:\demt\koRailDocument\&#47928;&#49436;\img\&#49828;&#53664;&#47532;&#48372;&#46300;\&#49324;&#50857;&#51088;\&#54924;&#50896;&#44032;&#51077;\12.PNG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file:///file:///D:\demt\koRailDocument\&#47928;&#49436;\img\&#49828;&#53664;&#47532;&#48372;&#46300;\&#49324;&#50857;&#51088;\&#54924;&#50896;&#44032;&#51077;\15.PNG" TargetMode="External"/><Relationship Id="rId4" Type="http://schemas.openxmlformats.org/officeDocument/2006/relationships/image" Target="file:///file:///D:\demt\koRailDocument\&#47928;&#49436;\img\&#49828;&#53664;&#47532;&#48372;&#46300;\&#49324;&#50857;&#51088;\&#54924;&#50896;&#44032;&#51077;\14.PNG" TargetMode="Externa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54924;&#50896;&#44032;&#51077;\16.PNG" TargetMode="Externa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44060;&#51064;&#51221;&#48372;%20&#44288;&#47532;\1.PNG" TargetMode="Externa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file:///file:///D:\demt\koRailDocument\&#47928;&#49436;\img\&#49828;&#53664;&#47532;&#48372;&#46300;\&#49324;&#50857;&#51088;\&#44060;&#51064;&#51221;&#48372;%20&#44288;&#47532;\7.PNG" TargetMode="External"/><Relationship Id="rId3" Type="http://schemas.openxmlformats.org/officeDocument/2006/relationships/image" Target="file:///file:///D:\demt\koRailDocument\&#47928;&#49436;\img\&#49828;&#53664;&#47532;&#48372;&#46300;\&#49324;&#50857;&#51088;\&#44060;&#51064;&#51221;&#48372;%20&#44288;&#47532;\4.PNG" TargetMode="External"/><Relationship Id="rId7" Type="http://schemas.openxmlformats.org/officeDocument/2006/relationships/image" Target="file:///file:///D:\demt\koRailDocument\&#47928;&#49436;\img\&#49828;&#53664;&#47532;&#48372;&#46300;\&#49324;&#50857;&#51088;\&#44060;&#51064;&#51221;&#48372;%20&#44288;&#47532;\8.PNG" TargetMode="External"/><Relationship Id="rId2" Type="http://schemas.openxmlformats.org/officeDocument/2006/relationships/image" Target="file:///file:///D:\demt\koRailDocument\&#47928;&#49436;\img\&#49828;&#53664;&#47532;&#48372;&#46300;\&#49324;&#50857;&#51088;\&#44060;&#51064;&#51221;&#48372;%20&#44288;&#47532;\2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9324;&#50857;&#51088;\&#44060;&#51064;&#51221;&#48372;%20&#44288;&#47532;\9.PNG" TargetMode="External"/><Relationship Id="rId5" Type="http://schemas.openxmlformats.org/officeDocument/2006/relationships/image" Target="file:///file:///D:\demt\koRailDocument\&#47928;&#49436;\img\&#49828;&#53664;&#47532;&#48372;&#46300;\&#49324;&#50857;&#51088;\&#44060;&#51064;&#51221;&#48372;%20&#44288;&#47532;\6.PNG" TargetMode="External"/><Relationship Id="rId10" Type="http://schemas.openxmlformats.org/officeDocument/2006/relationships/image" Target="file:///file:///D:\demt\koRailDocument\&#47928;&#49436;\img\&#49828;&#53664;&#47532;&#48372;&#46300;\&#49324;&#50857;&#51088;\&#44060;&#51064;&#51221;&#48372;%20&#44288;&#47532;\10.PNG" TargetMode="External"/><Relationship Id="rId4" Type="http://schemas.openxmlformats.org/officeDocument/2006/relationships/image" Target="file:///file:///D:\demt\koRailDocument\&#47928;&#49436;\img\&#49828;&#53664;&#47532;&#48372;&#46300;\&#49324;&#50857;&#51088;\&#44060;&#51064;&#51221;&#48372;%20&#44288;&#47532;\5.PNG" TargetMode="External"/><Relationship Id="rId9" Type="http://schemas.openxmlformats.org/officeDocument/2006/relationships/image" Target="file:///file:///D:\demt\koRailDocument\&#47928;&#49436;\img\&#49828;&#53664;&#47532;&#48372;&#46300;\&#49324;&#50857;&#51088;\&#44060;&#51064;&#51221;&#48372;%20&#44288;&#47532;\3.PNG" TargetMode="Externa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file:///file:///D:\demt\koRailDocument\&#47928;&#49436;\img\&#49828;&#53664;&#47532;&#48372;&#46300;\&#49324;&#50857;&#51088;\&#44060;&#51064;&#51221;&#48372;%20&#44288;&#47532;\11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file:///file:///D:\demt\koRailDocument\&#47928;&#49436;\img\&#49828;&#53664;&#47532;&#48372;&#46300;\&#49324;&#50857;&#51088;\&#44060;&#51064;&#51221;&#48372;%20&#44288;&#47532;\12.PNG" TargetMode="Externa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file:///file:///D:\demt\koRailDocument\&#47928;&#49436;\img\&#49828;&#53664;&#47532;&#48372;&#46300;\&#49324;&#50857;&#51088;\&#54924;&#50896;&#44032;&#51077;\10.PNG" TargetMode="External"/><Relationship Id="rId3" Type="http://schemas.openxmlformats.org/officeDocument/2006/relationships/image" Target="file:///file:///D:\demt\koRailDocument\&#47928;&#49436;\img\&#49828;&#53664;&#47532;&#48372;&#46300;\&#49324;&#50857;&#51088;\&#54924;&#50896;&#44032;&#51077;\4.PNG" TargetMode="External"/><Relationship Id="rId7" Type="http://schemas.openxmlformats.org/officeDocument/2006/relationships/image" Target="file:///file:///D:\demt\koRailDocument\&#47928;&#49436;\img\&#49828;&#53664;&#47532;&#48372;&#46300;\&#49324;&#50857;&#51088;\&#54924;&#50896;&#44032;&#51077;\8.PNG" TargetMode="External"/><Relationship Id="rId2" Type="http://schemas.openxmlformats.org/officeDocument/2006/relationships/image" Target="file:///file:///D:\demt\koRailDocument\&#47928;&#49436;\img\&#49828;&#53664;&#47532;&#48372;&#46300;\&#49324;&#50857;&#51088;\&#44060;&#51064;&#51221;&#48372;%20&#44288;&#47532;\11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9324;&#50857;&#51088;\&#54924;&#50896;&#44032;&#51077;\7.PNG" TargetMode="External"/><Relationship Id="rId5" Type="http://schemas.openxmlformats.org/officeDocument/2006/relationships/image" Target="file:///file:///D:\demt\koRailDocument\&#47928;&#49436;\img\&#49828;&#53664;&#47532;&#48372;&#46300;\&#49324;&#50857;&#51088;\&#54924;&#50896;&#44032;&#51077;\6.PNG" TargetMode="External"/><Relationship Id="rId4" Type="http://schemas.openxmlformats.org/officeDocument/2006/relationships/image" Target="file:///file:///D:\demt\koRailDocument\&#47928;&#49436;\img\&#49828;&#53664;&#47532;&#48372;&#46300;\&#49324;&#50857;&#51088;\&#54924;&#50896;&#44032;&#51077;\5.PNG" TargetMode="External"/><Relationship Id="rId9" Type="http://schemas.openxmlformats.org/officeDocument/2006/relationships/image" Target="file:///file:///D:\demt\koRailDocument\&#47928;&#49436;\img\&#49828;&#53664;&#47532;&#48372;&#46300;\&#49324;&#50857;&#51088;\&#54924;&#50896;&#44032;&#51077;\11.PNG" TargetMode="Externa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54924;&#50896;&#44032;&#51077;\13.PNG" TargetMode="External"/><Relationship Id="rId2" Type="http://schemas.openxmlformats.org/officeDocument/2006/relationships/image" Target="file:///file:///D:\demt\koRailDocument\&#47928;&#49436;\img\&#49828;&#53664;&#47532;&#48372;&#46300;\&#49324;&#50857;&#51088;\&#44060;&#51064;&#51221;&#48372;%20&#44288;&#47532;\13.PNG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file:///file:///D:\demt\koRailDocument\&#47928;&#49436;\img\&#49828;&#53664;&#47532;&#48372;&#46300;\&#49324;&#50857;&#51088;\&#54924;&#50896;&#44032;&#51077;\15.PNG" TargetMode="External"/><Relationship Id="rId4" Type="http://schemas.openxmlformats.org/officeDocument/2006/relationships/image" Target="file:///file:///D:\demt\koRailDocument\&#47928;&#49436;\img\&#49828;&#53664;&#47532;&#48372;&#46300;\&#49324;&#50857;&#51088;\&#54924;&#50896;&#44032;&#51077;\14.PNG" TargetMode="Externa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44060;&#51064;&#51221;&#48372;%20&#44288;&#47532;\14.PNG" TargetMode="Externa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44060;&#51064;&#51221;&#48372;%20&#44288;&#47532;\15.PNG" TargetMode="External"/><Relationship Id="rId2" Type="http://schemas.openxmlformats.org/officeDocument/2006/relationships/image" Target="file:///file:///D:\demt\koRailDocument\&#47928;&#49436;\img\&#49828;&#53664;&#47532;&#48372;&#46300;\&#49324;&#50857;&#51088;\&#44060;&#51064;&#51221;&#48372;%20&#44288;&#47532;\1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9324;&#50857;&#51088;\&#44060;&#51064;&#51221;&#48372;%20&#44288;&#47532;\18.PNG" TargetMode="External"/><Relationship Id="rId5" Type="http://schemas.openxmlformats.org/officeDocument/2006/relationships/image" Target="file:///file:///D:\demt\koRailDocument\&#47928;&#49436;\img\&#49828;&#53664;&#47532;&#48372;&#46300;\&#49324;&#50857;&#51088;\&#44060;&#51064;&#51221;&#48372;%20&#44288;&#47532;\17.PNG" TargetMode="External"/><Relationship Id="rId4" Type="http://schemas.openxmlformats.org/officeDocument/2006/relationships/image" Target="file:///file:///D:\demt\koRailDocument\&#47928;&#49436;\img\&#49828;&#53664;&#47532;&#48372;&#46300;\&#49324;&#50857;&#51088;\&#44060;&#51064;&#51221;&#48372;%20&#44288;&#47532;\16.PNG" TargetMode="Externa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51060;&#50857;&#45236;&#50669;\1.PNG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51060;&#50857;&#45236;&#50669;\2.PNG" TargetMode="Externa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50696;&#50557;\1.PNG" TargetMode="External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50696;&#50557;\2.PNG" TargetMode="External"/><Relationship Id="rId2" Type="http://schemas.openxmlformats.org/officeDocument/2006/relationships/image" Target="file:///file:///D:\demt\koRailDocument\&#47928;&#49436;\img\&#49828;&#53664;&#47532;&#48372;&#46300;\&#49324;&#50857;&#51088;\&#50696;&#50557;\1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9324;&#50857;&#51088;\&#50696;&#50557;\5.PNG" TargetMode="External"/><Relationship Id="rId5" Type="http://schemas.openxmlformats.org/officeDocument/2006/relationships/image" Target="file:///file:///D:\demt\koRailDocument\&#47928;&#49436;\img\&#49828;&#53664;&#47532;&#48372;&#46300;\&#49324;&#50857;&#51088;\&#50696;&#50557;\4.PNG" TargetMode="External"/><Relationship Id="rId4" Type="http://schemas.openxmlformats.org/officeDocument/2006/relationships/image" Target="file:///file:///D:\demt\koRailDocument\&#47928;&#49436;\img\&#49828;&#53664;&#47532;&#48372;&#46300;\&#49324;&#50857;&#51088;\&#50696;&#50557;\3.PNG" TargetMode="Externa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50696;&#50557;\8.PNG" TargetMode="External"/><Relationship Id="rId2" Type="http://schemas.openxmlformats.org/officeDocument/2006/relationships/image" Target="file:///file:///D:\demt\koRailDocument\&#47928;&#49436;\img\&#49828;&#53664;&#47532;&#48372;&#46300;\&#49324;&#50857;&#51088;\&#50696;&#50557;\7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4.PNG" TargetMode="External"/><Relationship Id="rId5" Type="http://schemas.openxmlformats.org/officeDocument/2006/relationships/image" Target="file:///file:///D:\demt\koRailDocument\&#47928;&#49436;\img\&#49828;&#53664;&#47532;&#48372;&#46300;\&#44288;&#47532;&#51088;\&#50868;&#54665;&#51068;&#51221;&#44288;&#47532;\&#46321;&#47197;\10.PNG" TargetMode="External"/><Relationship Id="rId4" Type="http://schemas.openxmlformats.org/officeDocument/2006/relationships/image" Target="file:///file:///D:\demt\koRailDocument\&#47928;&#49436;\img\&#49828;&#53664;&#47532;&#48372;&#46300;\&#49324;&#50857;&#51088;\&#50696;&#50557;\9.PNG" TargetMode="Externa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50696;&#50557;\13.PNG" TargetMode="External"/><Relationship Id="rId2" Type="http://schemas.openxmlformats.org/officeDocument/2006/relationships/image" Target="file:///file:///D:\demt\koRailDocument\&#47928;&#49436;\img\&#49828;&#53664;&#47532;&#48372;&#46300;\&#49324;&#50857;&#51088;\&#50696;&#50557;\12.PNG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file:///file:///D:\demt\koRailDocument\&#47928;&#49436;\img\&#49828;&#53664;&#47532;&#48372;&#46300;\&#49324;&#50857;&#51088;\&#50696;&#50557;\15.PNG" TargetMode="External"/><Relationship Id="rId4" Type="http://schemas.openxmlformats.org/officeDocument/2006/relationships/image" Target="file:///file:///D:\demt\koRailDocument\&#47928;&#49436;\img\&#49828;&#53664;&#47532;&#48372;&#46300;\&#49324;&#50857;&#51088;\&#50696;&#50557;\14.PNG" TargetMode="Externa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50696;&#50557;\6.PNG" TargetMode="External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50696;&#50557;\17.PNG" TargetMode="External"/><Relationship Id="rId2" Type="http://schemas.openxmlformats.org/officeDocument/2006/relationships/image" Target="file:///file:///D:\demt\koRailDocument\&#47928;&#49436;\img\&#49828;&#53664;&#47532;&#48372;&#46300;\&#49324;&#50857;&#51088;\&#50696;&#50557;\16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file:///file:///D:\demt\koRailDocument\&#47928;&#49436;\img\&#49828;&#53664;&#47532;&#48372;&#46300;\&#49324;&#50857;&#51088;\&#50696;&#50557;\18.PNG" TargetMode="Externa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50696;&#50557;\20.PNG" TargetMode="External"/><Relationship Id="rId2" Type="http://schemas.openxmlformats.org/officeDocument/2006/relationships/image" Target="file:///file:///D:\demt\koRailDocument\&#47928;&#49436;\img\&#49828;&#53664;&#47532;&#48372;&#46300;\&#49324;&#50857;&#51088;\&#50696;&#50557;\19.PNG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file:///file:///D:\demt\koRailDocument\&#47928;&#49436;\img\&#49828;&#53664;&#47532;&#48372;&#46300;\&#49324;&#50857;&#51088;\&#50696;&#50557;\21.PN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50696;&#50557;\22.PNG" TargetMode="External"/><Relationship Id="rId2" Type="http://schemas.openxmlformats.org/officeDocument/2006/relationships/image" Target="file:///file:///D:\demt\koRailDocument\&#47928;&#49436;\img\&#49828;&#53664;&#47532;&#48372;&#46300;\&#49324;&#50857;&#51088;\&#50696;&#50557;\19.PNG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file:///file:///D:\demt\koRailDocument\&#47928;&#49436;\img\&#49828;&#53664;&#47532;&#48372;&#46300;\&#49324;&#50857;&#51088;\&#50696;&#50557;\24.PNG" TargetMode="External"/><Relationship Id="rId4" Type="http://schemas.openxmlformats.org/officeDocument/2006/relationships/image" Target="file:///file:///D:\demt\koRailDocument\&#47928;&#49436;\img\&#49828;&#53664;&#47532;&#48372;&#46300;\&#49324;&#50857;&#51088;\&#50696;&#50557;\23.PNG" TargetMode="Externa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50696;&#50557;\25.PNG" TargetMode="External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file:///file:///D:\demt\koRailDocument\&#47928;&#49436;\img\&#49828;&#53664;&#47532;&#48372;&#46300;\&#49324;&#50857;&#51088;\&#50696;&#50557;\27.PNG" TargetMode="External"/><Relationship Id="rId2" Type="http://schemas.openxmlformats.org/officeDocument/2006/relationships/image" Target="file:///file:///D:\demt\koRailDocument\&#47928;&#49436;\img\&#49828;&#53664;&#47532;&#48372;&#46300;\&#49324;&#50857;&#51088;\&#50696;&#50557;\26.PNG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file:///file:///D:\demt\koRailDocument\&#47928;&#49436;\img\&#49828;&#53664;&#47532;&#48372;&#46300;\&#49324;&#50857;&#51088;\&#50696;&#50557;\29.PNG" TargetMode="External"/><Relationship Id="rId4" Type="http://schemas.openxmlformats.org/officeDocument/2006/relationships/image" Target="file:///file:///D:\demt\koRailDocument\&#47928;&#49436;\img\&#49828;&#53664;&#47532;&#48372;&#46300;\&#49324;&#50857;&#51088;\&#50696;&#50557;\28.PNG" TargetMode="Externa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file:///file:///D:\demt\koRailDocument\&#47928;&#49436;\img\&#49828;&#53664;&#47532;&#48372;&#46300;\&#49324;&#50857;&#51088;\&#50696;&#50557;\30.PNG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916420" y="2617382"/>
            <a:ext cx="7308983" cy="64003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96162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en-US" altLang="ko-KR" sz="3600" b="1" spc="5">
                <a:solidFill>
                  <a:srgbClr val="F2F2F2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ko</a:t>
            </a:r>
            <a:r>
              <a:rPr lang="ko-KR" altLang="en-US" sz="3600" b="1" i="0" spc="5">
                <a:solidFill>
                  <a:srgbClr val="F2F2F2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Rail 스토리보드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로그인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로그인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35"/>
            <a:ext cx="2393169" cy="1919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관리자 권한을 사용하기 위해 관리자 </a:t>
            </a:r>
          </a:p>
          <a:p>
            <a:r>
              <a:rPr lang="ko-KR" altLang="en-US" sz="1000" b="1"/>
              <a:t>    선택</a:t>
            </a:r>
          </a:p>
          <a:p>
            <a:endParaRPr lang="ko-KR" altLang="en-US" sz="1000" b="1"/>
          </a:p>
          <a:p>
            <a:r>
              <a:rPr lang="ko-KR" altLang="en-US" sz="1000" b="1"/>
              <a:t>2. 아이디와 비밀번호 입력</a:t>
            </a:r>
          </a:p>
          <a:p>
            <a:endParaRPr lang="ko-KR" altLang="en-US" sz="1000" b="1"/>
          </a:p>
          <a:p>
            <a:r>
              <a:rPr lang="ko-KR" altLang="en-US" sz="1000" b="1"/>
              <a:t>3. 로그인 버튼 클릭</a:t>
            </a:r>
          </a:p>
          <a:p>
            <a:r>
              <a:rPr lang="ko-KR" altLang="en-US" sz="1000" b="1"/>
              <a:t>    성공 시 메인화면으로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4. 아이디 또는 비밀번호 미입력 시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로그인 실패 시 메세지 출력</a:t>
            </a:r>
          </a:p>
        </p:txBody>
      </p:sp>
      <p:pic>
        <p:nvPicPr>
          <p:cNvPr id="9" name="그림 8"/>
          <p:cNvPicPr/>
          <p:nvPr/>
        </p:nvPicPr>
        <p:blipFill rotWithShape="1">
          <a:blip r:embed="rId2">
            <a:alphaModFix/>
            <a:lum/>
          </a:blip>
          <a:srcRect l="8980" r="8980"/>
          <a:stretch>
            <a:fillRect/>
          </a:stretch>
        </p:blipFill>
        <p:spPr>
          <a:xfrm>
            <a:off x="165600" y="716400"/>
            <a:ext cx="6350400" cy="6055200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pic>
        <p:nvPicPr>
          <p:cNvPr id="10" name="그림 9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349267" y="3068869"/>
            <a:ext cx="2278030" cy="1174631"/>
          </a:xfrm>
          <a:prstGeom prst="rect">
            <a:avLst/>
          </a:prstGeom>
        </p:spPr>
      </p:pic>
      <p:pic>
        <p:nvPicPr>
          <p:cNvPr id="11" name="그림 10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3333355" y="3068869"/>
            <a:ext cx="1587950" cy="1174631"/>
          </a:xfrm>
          <a:prstGeom prst="rect">
            <a:avLst/>
          </a:prstGeom>
        </p:spPr>
      </p:pic>
      <p:sp>
        <p:nvSpPr>
          <p:cNvPr id="8" name="모서리가 둥근 직사각형 8"/>
          <p:cNvSpPr/>
          <p:nvPr/>
        </p:nvSpPr>
        <p:spPr>
          <a:xfrm>
            <a:off x="2304832" y="165488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6" name="모서리가 둥근 직사각형 8"/>
          <p:cNvSpPr/>
          <p:nvPr/>
        </p:nvSpPr>
        <p:spPr>
          <a:xfrm>
            <a:off x="3169144" y="288104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7" name="모서리가 둥근 직사각형 8"/>
          <p:cNvSpPr/>
          <p:nvPr/>
        </p:nvSpPr>
        <p:spPr>
          <a:xfrm>
            <a:off x="2160780" y="233100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8" name="모서리가 둥근 직사각형 8"/>
          <p:cNvSpPr/>
          <p:nvPr/>
        </p:nvSpPr>
        <p:spPr>
          <a:xfrm>
            <a:off x="4108375" y="190680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2552234" y="1844788"/>
            <a:ext cx="1120884" cy="15696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직사각형 20"/>
          <p:cNvSpPr/>
          <p:nvPr/>
        </p:nvSpPr>
        <p:spPr>
          <a:xfrm>
            <a:off x="2408894" y="2048365"/>
            <a:ext cx="1324084" cy="28264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직사각형 21"/>
          <p:cNvSpPr/>
          <p:nvPr/>
        </p:nvSpPr>
        <p:spPr>
          <a:xfrm>
            <a:off x="3761554" y="2011275"/>
            <a:ext cx="435083" cy="32925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22"/>
          <p:cNvSpPr/>
          <p:nvPr/>
        </p:nvSpPr>
        <p:spPr>
          <a:xfrm>
            <a:off x="349267" y="3068869"/>
            <a:ext cx="2278030" cy="117463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직사각형 23"/>
          <p:cNvSpPr/>
          <p:nvPr/>
        </p:nvSpPr>
        <p:spPr>
          <a:xfrm>
            <a:off x="3286039" y="3068869"/>
            <a:ext cx="1663840" cy="117463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모서리가 둥근 직사각형 8"/>
          <p:cNvSpPr/>
          <p:nvPr/>
        </p:nvSpPr>
        <p:spPr>
          <a:xfrm>
            <a:off x="205215" y="287896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endParaRPr lang="ko-KR" altLang="en-US" sz="1000" b="1"/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30"/>
            <a:ext cx="2393169" cy="2986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#로그인 성공 후 메인화면</a:t>
            </a:r>
          </a:p>
          <a:p>
            <a:endParaRPr lang="ko-KR" altLang="en-US" sz="1000" b="1"/>
          </a:p>
          <a:p>
            <a:r>
              <a:rPr lang="ko-KR" altLang="en-US" sz="1000" b="1"/>
              <a:t>1. 승차권 클릭 시 승차권 조회화면으로</a:t>
            </a:r>
          </a:p>
          <a:p>
            <a:r>
              <a:rPr lang="ko-KR" altLang="en-US" sz="1000" b="1"/>
              <a:t>  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현황 클릭 시 승차권 발권 현황화면</a:t>
            </a:r>
          </a:p>
          <a:p>
            <a:r>
              <a:rPr lang="ko-KR" altLang="en-US" sz="1000" b="1"/>
              <a:t>    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3. 관리 클릭 시 역 관리화면으로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4. 현재 로그인 되어있는 사용자의</a:t>
            </a:r>
          </a:p>
          <a:p>
            <a:r>
              <a:rPr lang="ko-KR" altLang="en-US" sz="1000" b="1"/>
              <a:t>    아이디가 출력되며 로그아웃 버튼을</a:t>
            </a:r>
          </a:p>
          <a:p>
            <a:r>
              <a:rPr lang="ko-KR" altLang="en-US" sz="1000" b="1"/>
              <a:t>    이용하여 로그아웃이 가능하다.</a:t>
            </a:r>
          </a:p>
          <a:p>
            <a:r>
              <a:rPr lang="ko-KR" altLang="en-US" sz="1000" b="1"/>
              <a:t>- 로그아웃 버튼 클릭 시 로그아웃 후</a:t>
            </a:r>
          </a:p>
          <a:p>
            <a:r>
              <a:rPr lang="ko-KR" altLang="en-US" sz="1000" b="1"/>
              <a:t>   로그인화면으로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5. 승차권 클릭 시 이 메세지 출력</a:t>
            </a:r>
          </a:p>
          <a:p>
            <a:r>
              <a:rPr lang="ko-KR" altLang="en-US" sz="1000" b="1"/>
              <a:t>- 관리자 권한으로는 승차권 예매를</a:t>
            </a:r>
          </a:p>
          <a:p>
            <a:r>
              <a:rPr lang="ko-KR" altLang="en-US" sz="1000" b="1"/>
              <a:t>   진행할 수 없으므로 이 메세지를 출력</a:t>
            </a:r>
          </a:p>
        </p:txBody>
      </p:sp>
      <p:pic>
        <p:nvPicPr>
          <p:cNvPr id="8" name="그림 7"/>
          <p:cNvPicPr/>
          <p:nvPr/>
        </p:nvPicPr>
        <p:blipFill rotWithShape="1">
          <a:blip r:embed="rId2">
            <a:alphaModFix/>
            <a:lum/>
          </a:blip>
          <a:srcRect l="7480" r="7480"/>
          <a:stretch>
            <a:fillRect/>
          </a:stretch>
        </p:blipFill>
        <p:spPr>
          <a:xfrm>
            <a:off x="114300" y="685007"/>
            <a:ext cx="6441199" cy="6057900"/>
          </a:xfrm>
          <a:prstGeom prst="rect">
            <a:avLst/>
          </a:prstGeom>
        </p:spPr>
      </p:pic>
      <p:sp>
        <p:nvSpPr>
          <p:cNvPr id="10" name="모서리가 둥근 직사각형 8"/>
          <p:cNvSpPr/>
          <p:nvPr/>
        </p:nvSpPr>
        <p:spPr>
          <a:xfrm>
            <a:off x="1800650" y="108424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모서리가 둥근 직사각형 8"/>
          <p:cNvSpPr/>
          <p:nvPr/>
        </p:nvSpPr>
        <p:spPr>
          <a:xfrm>
            <a:off x="2996517" y="74643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모서리가 둥근 직사각형 8"/>
          <p:cNvSpPr/>
          <p:nvPr/>
        </p:nvSpPr>
        <p:spPr>
          <a:xfrm>
            <a:off x="4572000" y="86786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231434" y="917687"/>
            <a:ext cx="574784" cy="16966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3"/>
          <p:cNvSpPr/>
          <p:nvPr/>
        </p:nvSpPr>
        <p:spPr>
          <a:xfrm>
            <a:off x="1929934" y="904987"/>
            <a:ext cx="574784" cy="16966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직사각형 13"/>
          <p:cNvSpPr/>
          <p:nvPr/>
        </p:nvSpPr>
        <p:spPr>
          <a:xfrm>
            <a:off x="2590334" y="917687"/>
            <a:ext cx="574784" cy="16966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모서리가 둥근 직사각형 8"/>
          <p:cNvSpPr/>
          <p:nvPr/>
        </p:nvSpPr>
        <p:spPr>
          <a:xfrm>
            <a:off x="1114752" y="84138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7" name="직사각형 13"/>
          <p:cNvSpPr/>
          <p:nvPr/>
        </p:nvSpPr>
        <p:spPr>
          <a:xfrm>
            <a:off x="4850935" y="701786"/>
            <a:ext cx="1578083" cy="16966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그림 17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2123116" y="3140896"/>
            <a:ext cx="2736988" cy="1102605"/>
          </a:xfrm>
          <a:prstGeom prst="rect">
            <a:avLst/>
          </a:prstGeom>
        </p:spPr>
      </p:pic>
      <p:sp>
        <p:nvSpPr>
          <p:cNvPr id="20" name="직사각형 13"/>
          <p:cNvSpPr/>
          <p:nvPr/>
        </p:nvSpPr>
        <p:spPr>
          <a:xfrm>
            <a:off x="2113947" y="3140896"/>
            <a:ext cx="2736988" cy="110260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모서리가 둥근 직사각형 8"/>
          <p:cNvSpPr/>
          <p:nvPr/>
        </p:nvSpPr>
        <p:spPr>
          <a:xfrm>
            <a:off x="2016728" y="304594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관리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5873290" y="3548004"/>
            <a:ext cx="2697804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관리 &gt; 역 관리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81551" y="676154"/>
            <a:ext cx="6470788" cy="6112488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역 관리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역 조회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26"/>
            <a:ext cx="2393169" cy="3290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#윗 메뉴의 관리 클릭 시 역 관리 화면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으로 이동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첫 화면 접근 시 전체지역으로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자동검색된다.</a:t>
            </a:r>
          </a:p>
          <a:p>
            <a:endParaRPr lang="ko-KR" altLang="en-US" sz="1000" b="1"/>
          </a:p>
          <a:p>
            <a:r>
              <a:rPr lang="ko-KR" altLang="en-US" sz="1000" b="1"/>
              <a:t>1. 역 관리 클릭 시 역 관리 화면으로</a:t>
            </a:r>
          </a:p>
          <a:p>
            <a:r>
              <a:rPr lang="ko-KR" altLang="en-US" sz="1000" b="1"/>
              <a:t>    이동</a:t>
            </a:r>
          </a:p>
          <a:p>
            <a:r>
              <a:rPr lang="ko-KR" altLang="en-US" sz="1000" b="1"/>
              <a:t>    상단메뉴 관리 클릭 시 역 관리화면</a:t>
            </a:r>
          </a:p>
          <a:p>
            <a:r>
              <a:rPr lang="ko-KR" altLang="en-US" sz="1000" b="1"/>
              <a:t>    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검색할 지역을 선탁한 후 조회버튼을</a:t>
            </a:r>
          </a:p>
          <a:p>
            <a:r>
              <a:rPr lang="ko-KR" altLang="en-US" sz="1000" b="1"/>
              <a:t>   클릭하여 역을 조회할 수 있다.</a:t>
            </a:r>
          </a:p>
          <a:p>
            <a:endParaRPr lang="ko-KR" altLang="en-US" sz="1000" b="1"/>
          </a:p>
          <a:p>
            <a:r>
              <a:rPr lang="ko-KR" altLang="en-US" sz="1000" b="1"/>
              <a:t>3. 검색할 역 명을 입력한 후 조회버튼을</a:t>
            </a:r>
          </a:p>
          <a:p>
            <a:r>
              <a:rPr lang="ko-KR" altLang="en-US" sz="1000" b="1"/>
              <a:t>    클릭하여 역을 조회할 수 있다.</a:t>
            </a:r>
          </a:p>
          <a:p>
            <a:endParaRPr lang="ko-KR" altLang="en-US" sz="1000" b="1"/>
          </a:p>
          <a:p>
            <a:r>
              <a:rPr lang="ko-KR" altLang="en-US" sz="1000" b="1"/>
              <a:t>4. 역 명을 입력하지 않았을 때 메세지</a:t>
            </a:r>
          </a:p>
          <a:p>
            <a:r>
              <a:rPr lang="ko-KR" altLang="en-US" sz="1000" b="1"/>
              <a:t>   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검색결과가 존재하지 않을 때 이 </a:t>
            </a:r>
          </a:p>
          <a:p>
            <a:r>
              <a:rPr lang="ko-KR" altLang="en-US" sz="1000" b="1"/>
              <a:t>   메세지를 출력한다.</a:t>
            </a:r>
          </a:p>
        </p:txBody>
      </p:sp>
      <p:sp>
        <p:nvSpPr>
          <p:cNvPr id="8" name="직사각형 13"/>
          <p:cNvSpPr/>
          <p:nvPr/>
        </p:nvSpPr>
        <p:spPr>
          <a:xfrm>
            <a:off x="1728624" y="3231645"/>
            <a:ext cx="1411945" cy="291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13"/>
          <p:cNvSpPr/>
          <p:nvPr/>
        </p:nvSpPr>
        <p:spPr>
          <a:xfrm>
            <a:off x="3316945" y="3241170"/>
            <a:ext cx="1580822" cy="291582"/>
          </a:xfrm>
          <a:prstGeom prst="rect">
            <a:avLst/>
          </a:prstGeom>
          <a:noFill/>
          <a:ln w="38100">
            <a:solidFill>
              <a:srgbClr val="C7525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모서리가 둥근 직사각형 8"/>
          <p:cNvSpPr/>
          <p:nvPr/>
        </p:nvSpPr>
        <p:spPr>
          <a:xfrm>
            <a:off x="1493714" y="309341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직사각형 13"/>
          <p:cNvSpPr/>
          <p:nvPr/>
        </p:nvSpPr>
        <p:spPr>
          <a:xfrm>
            <a:off x="177478" y="2636714"/>
            <a:ext cx="1002370" cy="2915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모서리가 둥근 직사각형 8"/>
          <p:cNvSpPr/>
          <p:nvPr/>
        </p:nvSpPr>
        <p:spPr>
          <a:xfrm>
            <a:off x="1056474" y="290351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7" name="모서리가 둥근 직사각형 8"/>
          <p:cNvSpPr/>
          <p:nvPr/>
        </p:nvSpPr>
        <p:spPr>
          <a:xfrm>
            <a:off x="3172893" y="305591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38" name="그림 22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1305652" y="5815486"/>
            <a:ext cx="1867241" cy="855492"/>
          </a:xfrm>
          <a:prstGeom prst="rect">
            <a:avLst/>
          </a:prstGeom>
        </p:spPr>
      </p:pic>
      <p:sp>
        <p:nvSpPr>
          <p:cNvPr id="39" name="직사각형 13"/>
          <p:cNvSpPr/>
          <p:nvPr/>
        </p:nvSpPr>
        <p:spPr>
          <a:xfrm>
            <a:off x="1305652" y="5805858"/>
            <a:ext cx="1795215" cy="86512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모서리가 둥근 직사각형 8"/>
          <p:cNvSpPr/>
          <p:nvPr/>
        </p:nvSpPr>
        <p:spPr>
          <a:xfrm>
            <a:off x="2996517" y="571090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42" name="그림 41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3750649" y="5762080"/>
            <a:ext cx="1901740" cy="957191"/>
          </a:xfrm>
          <a:prstGeom prst="rect">
            <a:avLst/>
          </a:prstGeom>
        </p:spPr>
      </p:pic>
      <p:sp>
        <p:nvSpPr>
          <p:cNvPr id="43" name="직사각형 13"/>
          <p:cNvSpPr/>
          <p:nvPr/>
        </p:nvSpPr>
        <p:spPr>
          <a:xfrm>
            <a:off x="3803912" y="5762080"/>
            <a:ext cx="1795215" cy="86512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모서리가 둥근 직사각형 8"/>
          <p:cNvSpPr/>
          <p:nvPr/>
        </p:nvSpPr>
        <p:spPr>
          <a:xfrm>
            <a:off x="5494776" y="566712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5" name="직사각형 13"/>
          <p:cNvSpPr/>
          <p:nvPr/>
        </p:nvSpPr>
        <p:spPr>
          <a:xfrm>
            <a:off x="2437949" y="1008363"/>
            <a:ext cx="640420" cy="3677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모서리가 둥근 직사각형 8"/>
          <p:cNvSpPr/>
          <p:nvPr/>
        </p:nvSpPr>
        <p:spPr>
          <a:xfrm>
            <a:off x="3025092" y="129646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역 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역 조회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</a:t>
            </a:r>
          </a:p>
        </p:txBody>
      </p:sp>
      <p:pic>
        <p:nvPicPr>
          <p:cNvPr id="6" name="그림 5"/>
          <p:cNvPicPr/>
          <p:nvPr/>
        </p:nvPicPr>
        <p:blipFill rotWithShape="1">
          <a:blip r:embed="rId2">
            <a:alphaModFix/>
            <a:lum/>
          </a:blip>
          <a:srcRect/>
          <a:stretch>
            <a:fillRect/>
          </a:stretch>
        </p:blipFill>
        <p:spPr>
          <a:xfrm>
            <a:off x="76200" y="676493"/>
            <a:ext cx="6500178" cy="6124673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26"/>
            <a:ext cx="2393169" cy="242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#조회결과가 존재하지 않을 때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86014" y="685679"/>
            <a:ext cx="6460973" cy="6093439"/>
          </a:xfrm>
          <a:prstGeom prst="rect">
            <a:avLst/>
          </a:prstGeom>
        </p:spPr>
      </p:pic>
      <p:pic>
        <p:nvPicPr>
          <p:cNvPr id="3" name="그림 2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1186778" y="4293312"/>
            <a:ext cx="2129723" cy="1196846"/>
          </a:xfrm>
          <a:prstGeom prst="rect">
            <a:avLst/>
          </a:prstGeom>
        </p:spPr>
      </p:pic>
      <p:pic>
        <p:nvPicPr>
          <p:cNvPr id="4" name="그림 3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3491610" y="4293312"/>
            <a:ext cx="2448884" cy="1196846"/>
          </a:xfrm>
          <a:prstGeom prst="rect">
            <a:avLst/>
          </a:prstGeom>
        </p:spPr>
      </p:pic>
      <p:pic>
        <p:nvPicPr>
          <p:cNvPr id="5" name="그림 4"/>
          <p:cNvPicPr/>
          <p:nvPr/>
        </p:nvPicPr>
        <p:blipFill rotWithShape="1">
          <a:blip r:embed="rId5">
            <a:alphaModFix/>
            <a:lum/>
          </a:blip>
          <a:stretch>
            <a:fillRect/>
          </a:stretch>
        </p:blipFill>
        <p:spPr>
          <a:xfrm>
            <a:off x="1186778" y="5617376"/>
            <a:ext cx="2129723" cy="1052794"/>
          </a:xfrm>
          <a:prstGeom prst="rect">
            <a:avLst/>
          </a:prstGeom>
        </p:spPr>
      </p:pic>
      <p:pic>
        <p:nvPicPr>
          <p:cNvPr id="6" name="그림 5"/>
          <p:cNvPicPr/>
          <p:nvPr/>
        </p:nvPicPr>
        <p:blipFill rotWithShape="1">
          <a:blip r:embed="rId6">
            <a:alphaModFix/>
            <a:lum/>
          </a:blip>
          <a:stretch>
            <a:fillRect/>
          </a:stretch>
        </p:blipFill>
        <p:spPr>
          <a:xfrm>
            <a:off x="3491610" y="5617376"/>
            <a:ext cx="2448884" cy="1052794"/>
          </a:xfrm>
          <a:prstGeom prst="rect">
            <a:avLst/>
          </a:prstGeom>
        </p:spPr>
      </p:pic>
      <p:sp>
        <p:nvSpPr>
          <p:cNvPr id="7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역 관리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역 등록</a:t>
            </a:r>
          </a:p>
        </p:txBody>
      </p:sp>
      <p:sp>
        <p:nvSpPr>
          <p:cNvPr id="10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</a:t>
            </a:r>
          </a:p>
        </p:txBody>
      </p:sp>
      <p:sp>
        <p:nvSpPr>
          <p:cNvPr id="11" name="직사각형 13"/>
          <p:cNvSpPr/>
          <p:nvPr/>
        </p:nvSpPr>
        <p:spPr>
          <a:xfrm>
            <a:off x="2641834" y="3114974"/>
            <a:ext cx="1385640" cy="24599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모서리가 둥근 직사각형 8"/>
          <p:cNvSpPr/>
          <p:nvPr/>
        </p:nvSpPr>
        <p:spPr>
          <a:xfrm>
            <a:off x="4027474" y="302002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직사각형 13"/>
          <p:cNvSpPr/>
          <p:nvPr/>
        </p:nvSpPr>
        <p:spPr>
          <a:xfrm>
            <a:off x="2645912" y="3355305"/>
            <a:ext cx="1385640" cy="24599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모서리가 둥근 직사각형 8"/>
          <p:cNvSpPr/>
          <p:nvPr/>
        </p:nvSpPr>
        <p:spPr>
          <a:xfrm>
            <a:off x="4033456" y="345724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5" name="직사각형 13"/>
          <p:cNvSpPr/>
          <p:nvPr/>
        </p:nvSpPr>
        <p:spPr>
          <a:xfrm>
            <a:off x="3127940" y="3783706"/>
            <a:ext cx="499815" cy="37475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직사각형 13"/>
          <p:cNvSpPr/>
          <p:nvPr/>
        </p:nvSpPr>
        <p:spPr>
          <a:xfrm>
            <a:off x="3610825" y="3788803"/>
            <a:ext cx="499815" cy="37475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모서리가 둥근 직사각형 8"/>
          <p:cNvSpPr/>
          <p:nvPr/>
        </p:nvSpPr>
        <p:spPr>
          <a:xfrm>
            <a:off x="4105482" y="403345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8" name="모서리가 둥근 직사각형 8"/>
          <p:cNvSpPr/>
          <p:nvPr/>
        </p:nvSpPr>
        <p:spPr>
          <a:xfrm>
            <a:off x="2881040" y="36274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9" name="직사각형 13"/>
          <p:cNvSpPr/>
          <p:nvPr/>
        </p:nvSpPr>
        <p:spPr>
          <a:xfrm>
            <a:off x="5013559" y="3305474"/>
            <a:ext cx="452189" cy="16979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모서리가 둥근 직사각형 8"/>
          <p:cNvSpPr/>
          <p:nvPr/>
        </p:nvSpPr>
        <p:spPr>
          <a:xfrm>
            <a:off x="4869507" y="3115573"/>
            <a:ext cx="286927" cy="20895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1" name="직사각형 13"/>
          <p:cNvSpPr/>
          <p:nvPr/>
        </p:nvSpPr>
        <p:spPr>
          <a:xfrm>
            <a:off x="1186778" y="4293312"/>
            <a:ext cx="2129723" cy="11968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직사각형 13"/>
          <p:cNvSpPr/>
          <p:nvPr/>
        </p:nvSpPr>
        <p:spPr>
          <a:xfrm>
            <a:off x="3507138" y="4293312"/>
            <a:ext cx="2433355" cy="11968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13"/>
          <p:cNvSpPr/>
          <p:nvPr/>
        </p:nvSpPr>
        <p:spPr>
          <a:xfrm>
            <a:off x="3507138" y="5661154"/>
            <a:ext cx="2433355" cy="10090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직사각형 13"/>
          <p:cNvSpPr/>
          <p:nvPr/>
        </p:nvSpPr>
        <p:spPr>
          <a:xfrm>
            <a:off x="1194399" y="5617376"/>
            <a:ext cx="2140254" cy="10090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모서리가 둥근 직사각형 8"/>
          <p:cNvSpPr/>
          <p:nvPr/>
        </p:nvSpPr>
        <p:spPr>
          <a:xfrm>
            <a:off x="1042726" y="419836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6" name="모서리가 둥근 직사각형 8"/>
          <p:cNvSpPr/>
          <p:nvPr/>
        </p:nvSpPr>
        <p:spPr>
          <a:xfrm>
            <a:off x="5652390" y="419836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7" name="모서리가 둥근 직사각형 8"/>
          <p:cNvSpPr/>
          <p:nvPr/>
        </p:nvSpPr>
        <p:spPr>
          <a:xfrm>
            <a:off x="1051074" y="653144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8" name="모서리가 둥근 직사각형 8"/>
          <p:cNvSpPr/>
          <p:nvPr/>
        </p:nvSpPr>
        <p:spPr>
          <a:xfrm>
            <a:off x="5796442" y="653144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29" name="직사각형 6"/>
          <p:cNvSpPr txBox="1"/>
          <p:nvPr/>
        </p:nvSpPr>
        <p:spPr>
          <a:xfrm>
            <a:off x="6669843" y="936323"/>
            <a:ext cx="2393169" cy="3900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#역 관리 화면의 등록 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등록버튼을 클릭한다.</a:t>
            </a:r>
          </a:p>
          <a:p>
            <a:endParaRPr lang="ko-KR" altLang="en-US" sz="1000" b="1"/>
          </a:p>
          <a:p>
            <a:r>
              <a:rPr lang="ko-KR" altLang="en-US" sz="1000" b="1"/>
              <a:t>2. 선택상자에서 등록하고자하는 지역을</a:t>
            </a:r>
          </a:p>
          <a:p>
            <a:r>
              <a:rPr lang="ko-KR" altLang="en-US" sz="1000" b="1"/>
              <a:t>    선택한다.</a:t>
            </a:r>
          </a:p>
          <a:p>
            <a:endParaRPr lang="ko-KR" altLang="en-US" sz="1000" b="1"/>
          </a:p>
          <a:p>
            <a:r>
              <a:rPr lang="ko-KR" altLang="en-US" sz="1000" b="1"/>
              <a:t>3. 역 명을 입력한다.</a:t>
            </a:r>
          </a:p>
          <a:p>
            <a:endParaRPr lang="ko-KR" altLang="en-US" sz="1000" b="1"/>
          </a:p>
          <a:p>
            <a:r>
              <a:rPr lang="ko-KR" altLang="en-US" sz="1000" b="1"/>
              <a:t>4. 등록버튼을 클릭하여 역 등록을 한다.</a:t>
            </a:r>
          </a:p>
          <a:p>
            <a:endParaRPr lang="ko-KR" altLang="en-US" sz="1000" b="1"/>
          </a:p>
          <a:p>
            <a:r>
              <a:rPr lang="ko-KR" altLang="en-US" sz="1000" b="1"/>
              <a:t>5. 취소버튼을 클릭하여 진행중인 작업</a:t>
            </a:r>
          </a:p>
          <a:p>
            <a:r>
              <a:rPr lang="ko-KR" altLang="en-US" sz="1000" b="1"/>
              <a:t>    을 취소할 수 있다.</a:t>
            </a:r>
          </a:p>
          <a:p>
            <a:endParaRPr lang="ko-KR" altLang="en-US" sz="1000" b="1"/>
          </a:p>
          <a:p>
            <a:r>
              <a:rPr lang="ko-KR" altLang="en-US" sz="1000" b="1"/>
              <a:t>6. 지역 미선택 상태에서 등록버튼 클릭 </a:t>
            </a:r>
          </a:p>
          <a:p>
            <a:r>
              <a:rPr lang="ko-KR" altLang="en-US" sz="1000" b="1"/>
              <a:t>  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역 명 미입력 상태에서 등록버튼 클릭</a:t>
            </a:r>
          </a:p>
          <a:p>
            <a:r>
              <a:rPr lang="ko-KR" altLang="en-US" sz="1000" b="1"/>
              <a:t>   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등록버튼 클릭 시 등록확인 대화상자</a:t>
            </a:r>
          </a:p>
          <a:p>
            <a:r>
              <a:rPr lang="ko-KR" altLang="en-US" sz="1000" b="1"/>
              <a:t>    출력</a:t>
            </a:r>
          </a:p>
          <a:p>
            <a:r>
              <a:rPr lang="ko-KR" altLang="en-US" sz="1000" b="1"/>
              <a:t>- 확인 : 등록, 취소 : 상태 유지</a:t>
            </a:r>
          </a:p>
          <a:p>
            <a:endParaRPr lang="ko-KR" altLang="en-US" sz="1000" b="1"/>
          </a:p>
          <a:p>
            <a:r>
              <a:rPr lang="ko-KR" altLang="en-US" sz="1000" b="1"/>
              <a:t>9. 등록 완료 시 메세지 출력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91075" y="685679"/>
            <a:ext cx="6504823" cy="6089265"/>
          </a:xfrm>
          <a:prstGeom prst="rect">
            <a:avLst/>
          </a:prstGeom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역 관리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역 수정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7</a:t>
            </a:r>
          </a:p>
        </p:txBody>
      </p:sp>
      <p:sp>
        <p:nvSpPr>
          <p:cNvPr id="7" name="직사각형 13"/>
          <p:cNvSpPr/>
          <p:nvPr/>
        </p:nvSpPr>
        <p:spPr>
          <a:xfrm>
            <a:off x="2641834" y="3114974"/>
            <a:ext cx="1385640" cy="24599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모서리가 둥근 직사각형 8"/>
          <p:cNvSpPr/>
          <p:nvPr/>
        </p:nvSpPr>
        <p:spPr>
          <a:xfrm>
            <a:off x="4027474" y="302002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4033456" y="345724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0" name="직사각형 13"/>
          <p:cNvSpPr/>
          <p:nvPr/>
        </p:nvSpPr>
        <p:spPr>
          <a:xfrm>
            <a:off x="3127940" y="3783706"/>
            <a:ext cx="499815" cy="37475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3"/>
          <p:cNvSpPr/>
          <p:nvPr/>
        </p:nvSpPr>
        <p:spPr>
          <a:xfrm>
            <a:off x="3610825" y="3788803"/>
            <a:ext cx="499815" cy="37475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모서리가 둥근 직사각형 8"/>
          <p:cNvSpPr/>
          <p:nvPr/>
        </p:nvSpPr>
        <p:spPr>
          <a:xfrm>
            <a:off x="2881040" y="36274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4" name="직사각형 6"/>
          <p:cNvSpPr txBox="1"/>
          <p:nvPr/>
        </p:nvSpPr>
        <p:spPr>
          <a:xfrm>
            <a:off x="6669843" y="936323"/>
            <a:ext cx="2393169" cy="4662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#역 관리 화면의 조회된 목록에서 수정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수정버튼을 클릭한다.</a:t>
            </a:r>
          </a:p>
          <a:p>
            <a:endParaRPr lang="ko-KR" altLang="en-US" sz="1000" b="1"/>
          </a:p>
          <a:p>
            <a:r>
              <a:rPr lang="ko-KR" altLang="en-US" sz="1000" b="1"/>
              <a:t>2. 등록 당시 선택한 지역이 자동선택되</a:t>
            </a:r>
          </a:p>
          <a:p>
            <a:r>
              <a:rPr lang="ko-KR" altLang="en-US" sz="1000" b="1"/>
              <a:t>    어있다.</a:t>
            </a:r>
          </a:p>
          <a:p>
            <a:r>
              <a:rPr lang="ko-KR" altLang="en-US" sz="1000" b="1"/>
              <a:t>- 선택상자에서 수정하고자하는 지역을</a:t>
            </a:r>
          </a:p>
          <a:p>
            <a:r>
              <a:rPr lang="ko-KR" altLang="en-US" sz="1000" b="1"/>
              <a:t>    선택한다.</a:t>
            </a:r>
          </a:p>
          <a:p>
            <a:endParaRPr lang="ko-KR" altLang="en-US" sz="1000" b="1"/>
          </a:p>
          <a:p>
            <a:r>
              <a:rPr lang="ko-KR" altLang="en-US" sz="1000" b="1"/>
              <a:t>3. 등록 당시 입력했던 역 명이 자동압력</a:t>
            </a:r>
          </a:p>
          <a:p>
            <a:r>
              <a:rPr lang="ko-KR" altLang="en-US" sz="1000" b="1"/>
              <a:t>    되어있다.</a:t>
            </a:r>
          </a:p>
          <a:p>
            <a:r>
              <a:rPr lang="ko-KR" altLang="en-US" sz="1000" b="1"/>
              <a:t>- 역 명을 입력한다.</a:t>
            </a:r>
          </a:p>
          <a:p>
            <a:endParaRPr lang="ko-KR" altLang="en-US" sz="1000" b="1"/>
          </a:p>
          <a:p>
            <a:r>
              <a:rPr lang="ko-KR" altLang="en-US" sz="1000" b="1"/>
              <a:t>4. 수정버튼을 클릭하여 역 수정을 한다.</a:t>
            </a:r>
          </a:p>
          <a:p>
            <a:endParaRPr lang="ko-KR" altLang="en-US" sz="1000" b="1"/>
          </a:p>
          <a:p>
            <a:r>
              <a:rPr lang="ko-KR" altLang="en-US" sz="1000" b="1"/>
              <a:t>5. 취소버튼을 클릭하여 진행중인 작업</a:t>
            </a:r>
          </a:p>
          <a:p>
            <a:r>
              <a:rPr lang="ko-KR" altLang="en-US" sz="1000" b="1"/>
              <a:t>    을 취소할 수 있다.</a:t>
            </a:r>
          </a:p>
          <a:p>
            <a:endParaRPr lang="ko-KR" altLang="en-US" sz="1000" b="1"/>
          </a:p>
          <a:p>
            <a:r>
              <a:rPr lang="ko-KR" altLang="en-US" sz="1000" b="1"/>
              <a:t>6. 지역 미선택 상태에서 수정버튼 클릭 </a:t>
            </a:r>
          </a:p>
          <a:p>
            <a:r>
              <a:rPr lang="ko-KR" altLang="en-US" sz="1000" b="1"/>
              <a:t>  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역 명 미입력 상태에서 수정버튼 클릭</a:t>
            </a:r>
          </a:p>
          <a:p>
            <a:r>
              <a:rPr lang="ko-KR" altLang="en-US" sz="1000" b="1"/>
              <a:t>   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수정버튼 클릭 시 수정확인 대화상자</a:t>
            </a:r>
          </a:p>
          <a:p>
            <a:r>
              <a:rPr lang="ko-KR" altLang="en-US" sz="1000" b="1"/>
              <a:t>    출력</a:t>
            </a:r>
          </a:p>
          <a:p>
            <a:r>
              <a:rPr lang="ko-KR" altLang="en-US" sz="1000" b="1"/>
              <a:t>- 확인 : 수정, 취소 : 상태 유지</a:t>
            </a:r>
          </a:p>
          <a:p>
            <a:endParaRPr lang="ko-KR" altLang="en-US" sz="1000" b="1"/>
          </a:p>
          <a:p>
            <a:r>
              <a:rPr lang="ko-KR" altLang="en-US" sz="1000" b="1"/>
              <a:t>9. 수정 완료 시 메세지 출력</a:t>
            </a:r>
          </a:p>
        </p:txBody>
      </p:sp>
      <p:sp>
        <p:nvSpPr>
          <p:cNvPr id="15" name="직사각형 13"/>
          <p:cNvSpPr/>
          <p:nvPr/>
        </p:nvSpPr>
        <p:spPr>
          <a:xfrm>
            <a:off x="2645912" y="3355305"/>
            <a:ext cx="1385640" cy="24599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모서리가 둥근 직사각형 8"/>
          <p:cNvSpPr/>
          <p:nvPr/>
        </p:nvSpPr>
        <p:spPr>
          <a:xfrm>
            <a:off x="4105482" y="403345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7" name="직사각형 13"/>
          <p:cNvSpPr/>
          <p:nvPr/>
        </p:nvSpPr>
        <p:spPr>
          <a:xfrm>
            <a:off x="1420293" y="4036287"/>
            <a:ext cx="349919" cy="18884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1276241" y="3846386"/>
            <a:ext cx="286927" cy="20895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23" name="그림 2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1186778" y="4421181"/>
            <a:ext cx="2129723" cy="1196846"/>
          </a:xfrm>
          <a:prstGeom prst="rect">
            <a:avLst/>
          </a:prstGeom>
        </p:spPr>
      </p:pic>
      <p:pic>
        <p:nvPicPr>
          <p:cNvPr id="24" name="그림 3"/>
          <p:cNvPicPr/>
          <p:nvPr/>
        </p:nvPicPr>
        <p:blipFill rotWithShape="1">
          <a:blip r:embed="rId5">
            <a:alphaModFix/>
            <a:lum/>
          </a:blip>
          <a:stretch>
            <a:fillRect/>
          </a:stretch>
        </p:blipFill>
        <p:spPr>
          <a:xfrm>
            <a:off x="3491610" y="4421181"/>
            <a:ext cx="2448884" cy="1196846"/>
          </a:xfrm>
          <a:prstGeom prst="rect">
            <a:avLst/>
          </a:prstGeom>
        </p:spPr>
      </p:pic>
      <p:sp>
        <p:nvSpPr>
          <p:cNvPr id="25" name="직사각형 13"/>
          <p:cNvSpPr/>
          <p:nvPr/>
        </p:nvSpPr>
        <p:spPr>
          <a:xfrm>
            <a:off x="1186778" y="4421181"/>
            <a:ext cx="2129723" cy="11968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직사각형 13"/>
          <p:cNvSpPr/>
          <p:nvPr/>
        </p:nvSpPr>
        <p:spPr>
          <a:xfrm>
            <a:off x="3507138" y="4421181"/>
            <a:ext cx="2433355" cy="11968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모서리가 둥근 직사각형 8"/>
          <p:cNvSpPr/>
          <p:nvPr/>
        </p:nvSpPr>
        <p:spPr>
          <a:xfrm>
            <a:off x="1042726" y="432623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8" name="모서리가 둥근 직사각형 8"/>
          <p:cNvSpPr/>
          <p:nvPr/>
        </p:nvSpPr>
        <p:spPr>
          <a:xfrm>
            <a:off x="5652390" y="432623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29" name="그림 28"/>
          <p:cNvPicPr/>
          <p:nvPr/>
        </p:nvPicPr>
        <p:blipFill rotWithShape="1">
          <a:blip r:embed="rId6">
            <a:alphaModFix/>
            <a:lum/>
          </a:blip>
          <a:stretch>
            <a:fillRect/>
          </a:stretch>
        </p:blipFill>
        <p:spPr>
          <a:xfrm>
            <a:off x="1186778" y="5738856"/>
            <a:ext cx="2129723" cy="969087"/>
          </a:xfrm>
          <a:prstGeom prst="rect">
            <a:avLst/>
          </a:prstGeom>
        </p:spPr>
      </p:pic>
      <p:sp>
        <p:nvSpPr>
          <p:cNvPr id="30" name="직사각형 13"/>
          <p:cNvSpPr/>
          <p:nvPr/>
        </p:nvSpPr>
        <p:spPr>
          <a:xfrm>
            <a:off x="1213764" y="5770428"/>
            <a:ext cx="2129723" cy="93751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모서리가 둥근 직사각형 8"/>
          <p:cNvSpPr/>
          <p:nvPr/>
        </p:nvSpPr>
        <p:spPr>
          <a:xfrm>
            <a:off x="1008364" y="658054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32" name="그림 31"/>
          <p:cNvPicPr/>
          <p:nvPr/>
        </p:nvPicPr>
        <p:blipFill rotWithShape="1">
          <a:blip r:embed="rId7">
            <a:alphaModFix/>
            <a:lum/>
          </a:blip>
          <a:stretch>
            <a:fillRect/>
          </a:stretch>
        </p:blipFill>
        <p:spPr>
          <a:xfrm>
            <a:off x="3499374" y="5738856"/>
            <a:ext cx="2145251" cy="969087"/>
          </a:xfrm>
          <a:prstGeom prst="rect">
            <a:avLst/>
          </a:prstGeom>
        </p:spPr>
      </p:pic>
      <p:sp>
        <p:nvSpPr>
          <p:cNvPr id="33" name="직사각형 13"/>
          <p:cNvSpPr/>
          <p:nvPr/>
        </p:nvSpPr>
        <p:spPr>
          <a:xfrm>
            <a:off x="3491610" y="5770428"/>
            <a:ext cx="2153016" cy="93751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모서리가 둥근 직사각형 8"/>
          <p:cNvSpPr/>
          <p:nvPr/>
        </p:nvSpPr>
        <p:spPr>
          <a:xfrm>
            <a:off x="5644626" y="658054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81551" y="676154"/>
            <a:ext cx="6470788" cy="6112488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역 관리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역 삭제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8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26"/>
            <a:ext cx="2393169" cy="29860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조회된 목록에서 체크박스를 이용하</a:t>
            </a:r>
          </a:p>
          <a:p>
            <a:r>
              <a:rPr lang="ko-KR" altLang="en-US" sz="1000" b="1"/>
              <a:t>    여 삭제할  역을 선택할 수 있다.</a:t>
            </a:r>
          </a:p>
          <a:p>
            <a:r>
              <a:rPr lang="ko-KR" altLang="en-US" sz="1000" b="1"/>
              <a:t>- 다중선택이 가능하다.</a:t>
            </a:r>
          </a:p>
          <a:p>
            <a:endParaRPr lang="ko-KR" altLang="en-US" sz="1000" b="1"/>
          </a:p>
          <a:p>
            <a:r>
              <a:rPr lang="ko-KR" altLang="en-US" sz="1000" b="1"/>
              <a:t>2. 체크박스로 선택된 역을 삭제버튼을</a:t>
            </a:r>
          </a:p>
          <a:p>
            <a:r>
              <a:rPr lang="ko-KR" altLang="en-US" sz="1000" b="1"/>
              <a:t>    이용하여 삭제할 수 있다.</a:t>
            </a:r>
          </a:p>
          <a:p>
            <a:endParaRPr lang="ko-KR" altLang="en-US" sz="1000" b="1"/>
          </a:p>
          <a:p>
            <a:r>
              <a:rPr lang="ko-KR" altLang="en-US" sz="1000" b="1"/>
              <a:t>3. 삭제할 역을 선택하지 않고 삭제버튼</a:t>
            </a:r>
          </a:p>
          <a:p>
            <a:r>
              <a:rPr lang="ko-KR" altLang="en-US" sz="1000" b="1"/>
              <a:t>    클릭 시 이 메세지를 출력한다.</a:t>
            </a:r>
          </a:p>
          <a:p>
            <a:endParaRPr lang="ko-KR" altLang="en-US" sz="1000" b="1"/>
          </a:p>
          <a:p>
            <a:r>
              <a:rPr lang="ko-KR" altLang="en-US" sz="1000" b="1"/>
              <a:t>4. 삭제버튼을 클릭하면 확인 대화상자</a:t>
            </a:r>
          </a:p>
          <a:p>
            <a:r>
              <a:rPr lang="ko-KR" altLang="en-US" sz="1000" b="1"/>
              <a:t>    를 출력한다.</a:t>
            </a:r>
          </a:p>
          <a:p>
            <a:r>
              <a:rPr lang="ko-KR" altLang="en-US" sz="1000" b="1"/>
              <a:t>- 확인 : 역 삭제, 취소 : 상제 취소</a:t>
            </a:r>
          </a:p>
          <a:p>
            <a:endParaRPr lang="ko-KR" altLang="en-US" sz="1000" b="1"/>
          </a:p>
          <a:p>
            <a:r>
              <a:rPr lang="ko-KR" altLang="en-US" sz="1000" b="1"/>
              <a:t>5. 삭제가 정상적으로 완료되었을 때</a:t>
            </a:r>
          </a:p>
          <a:p>
            <a:r>
              <a:rPr lang="ko-KR" altLang="en-US" sz="1000" b="1"/>
              <a:t>    이 메세지를 출력한다.</a:t>
            </a:r>
          </a:p>
          <a:p>
            <a:endParaRPr lang="ko-KR" altLang="en-US" sz="1000" b="1"/>
          </a:p>
          <a:p>
            <a:r>
              <a:rPr lang="ko-KR" altLang="en-US" sz="1000" b="1"/>
              <a:t>6. 운행일정등에서 역을 사용하고 있을</a:t>
            </a:r>
          </a:p>
          <a:p>
            <a:r>
              <a:rPr lang="ko-KR" altLang="en-US" sz="1000" b="1"/>
              <a:t>     때 이 메세지를 출력한다.(삭제실패)</a:t>
            </a:r>
          </a:p>
        </p:txBody>
      </p:sp>
      <p:sp>
        <p:nvSpPr>
          <p:cNvPr id="9" name="직사각형 13"/>
          <p:cNvSpPr/>
          <p:nvPr/>
        </p:nvSpPr>
        <p:spPr>
          <a:xfrm>
            <a:off x="5469773" y="3283313"/>
            <a:ext cx="470721" cy="14568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13"/>
          <p:cNvSpPr/>
          <p:nvPr/>
        </p:nvSpPr>
        <p:spPr>
          <a:xfrm>
            <a:off x="1261899" y="3879345"/>
            <a:ext cx="165358" cy="18698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모서리가 둥근 직사각형 8"/>
          <p:cNvSpPr/>
          <p:nvPr/>
        </p:nvSpPr>
        <p:spPr>
          <a:xfrm>
            <a:off x="5940494" y="309341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0" name="모서리가 둥근 직사각형 8"/>
          <p:cNvSpPr/>
          <p:nvPr/>
        </p:nvSpPr>
        <p:spPr>
          <a:xfrm>
            <a:off x="1035796" y="373239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22" name="그림 21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2393357" y="3624224"/>
            <a:ext cx="1899150" cy="921043"/>
          </a:xfrm>
          <a:prstGeom prst="rect">
            <a:avLst/>
          </a:prstGeom>
        </p:spPr>
      </p:pic>
      <p:sp>
        <p:nvSpPr>
          <p:cNvPr id="26" name="직사각형 13"/>
          <p:cNvSpPr/>
          <p:nvPr/>
        </p:nvSpPr>
        <p:spPr>
          <a:xfrm>
            <a:off x="2425267" y="3624224"/>
            <a:ext cx="1801228" cy="85549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모서리가 둥근 직사각형 8"/>
          <p:cNvSpPr/>
          <p:nvPr/>
        </p:nvSpPr>
        <p:spPr>
          <a:xfrm>
            <a:off x="2304832" y="355545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28" name="그림 27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4465033" y="3552198"/>
            <a:ext cx="1844202" cy="960187"/>
          </a:xfrm>
          <a:prstGeom prst="rect">
            <a:avLst/>
          </a:prstGeom>
        </p:spPr>
      </p:pic>
      <p:sp>
        <p:nvSpPr>
          <p:cNvPr id="29" name="직사각형 13"/>
          <p:cNvSpPr/>
          <p:nvPr/>
        </p:nvSpPr>
        <p:spPr>
          <a:xfrm>
            <a:off x="4465033" y="3586723"/>
            <a:ext cx="1801228" cy="85549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모서리가 둥근 직사각형 8"/>
          <p:cNvSpPr/>
          <p:nvPr/>
        </p:nvSpPr>
        <p:spPr>
          <a:xfrm>
            <a:off x="6122210" y="345724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31" name="그림 30"/>
          <p:cNvPicPr/>
          <p:nvPr/>
        </p:nvPicPr>
        <p:blipFill rotWithShape="1">
          <a:blip r:embed="rId5">
            <a:alphaModFix/>
            <a:lum/>
          </a:blip>
          <a:stretch>
            <a:fillRect/>
          </a:stretch>
        </p:blipFill>
        <p:spPr>
          <a:xfrm>
            <a:off x="1685399" y="5729483"/>
            <a:ext cx="1994417" cy="881176"/>
          </a:xfrm>
          <a:prstGeom prst="rect">
            <a:avLst/>
          </a:prstGeom>
        </p:spPr>
      </p:pic>
      <p:sp>
        <p:nvSpPr>
          <p:cNvPr id="32" name="직사각형 13"/>
          <p:cNvSpPr/>
          <p:nvPr/>
        </p:nvSpPr>
        <p:spPr>
          <a:xfrm>
            <a:off x="1685399" y="5729483"/>
            <a:ext cx="1994417" cy="85549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모서리가 둥근 직사각형 8"/>
          <p:cNvSpPr/>
          <p:nvPr/>
        </p:nvSpPr>
        <p:spPr>
          <a:xfrm>
            <a:off x="1584572" y="564420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34" name="그림 33"/>
          <p:cNvPicPr/>
          <p:nvPr/>
        </p:nvPicPr>
        <p:blipFill rotWithShape="1">
          <a:blip r:embed="rId6">
            <a:alphaModFix/>
            <a:lum/>
          </a:blip>
          <a:stretch>
            <a:fillRect/>
          </a:stretch>
        </p:blipFill>
        <p:spPr>
          <a:xfrm>
            <a:off x="3887058" y="5633326"/>
            <a:ext cx="2356418" cy="960187"/>
          </a:xfrm>
          <a:prstGeom prst="rect">
            <a:avLst/>
          </a:prstGeom>
        </p:spPr>
      </p:pic>
      <p:sp>
        <p:nvSpPr>
          <p:cNvPr id="35" name="직사각형 13"/>
          <p:cNvSpPr/>
          <p:nvPr/>
        </p:nvSpPr>
        <p:spPr>
          <a:xfrm>
            <a:off x="3887058" y="5633326"/>
            <a:ext cx="2356418" cy="91264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모서리가 둥근 직사각형 8"/>
          <p:cNvSpPr/>
          <p:nvPr/>
        </p:nvSpPr>
        <p:spPr>
          <a:xfrm>
            <a:off x="6099425" y="5565524"/>
            <a:ext cx="209811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5762080" y="3548324"/>
            <a:ext cx="284185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sym typeface="Wingdings"/>
              </a:rPr>
              <a:t>관리 &gt; 열차 관리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 txBox="1"/>
          <p:nvPr/>
        </p:nvSpPr>
        <p:spPr>
          <a:xfrm>
            <a:off x="1474882" y="475934"/>
            <a:ext cx="914400" cy="38893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ko-KR" altLang="en-US" sz="2000">
              <a:solidFill>
                <a:schemeClr val="bg1"/>
              </a:solidFill>
              <a:latin typeface="맑은 고딕"/>
              <a:ea typeface="맑은 고딕"/>
            </a:endParaRPr>
          </a:p>
        </p:txBody>
      </p:sp>
      <p:sp>
        <p:nvSpPr>
          <p:cNvPr id="4" name="직사각형 2"/>
          <p:cNvSpPr/>
          <p:nvPr/>
        </p:nvSpPr>
        <p:spPr>
          <a:xfrm>
            <a:off x="1799452" y="115907"/>
            <a:ext cx="5544482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algn="ctr" defTabSz="12961621">
              <a:spcBef>
                <a:spcPct val="50000"/>
              </a:spcBef>
            </a:pPr>
            <a:r>
              <a:rPr lang="ko-KR" altLang="en-US" sz="2800" b="1">
                <a:solidFill>
                  <a:schemeClr val="bg1"/>
                </a:solidFill>
                <a:latin typeface="맑은 고딕"/>
                <a:ea typeface="맑은 고딕"/>
              </a:rPr>
              <a:t>제</a:t>
            </a:r>
            <a:r>
              <a:rPr lang="en-US" altLang="ko-KR" sz="2800" b="1">
                <a:solidFill>
                  <a:schemeClr val="bg1"/>
                </a:solidFill>
                <a:latin typeface="맑은 고딕"/>
                <a:ea typeface="맑은 고딕"/>
              </a:rPr>
              <a:t>.</a:t>
            </a:r>
            <a:r>
              <a:rPr lang="ko-KR" altLang="en-US" sz="2800" b="1">
                <a:solidFill>
                  <a:schemeClr val="bg1"/>
                </a:solidFill>
                <a:latin typeface="맑은 고딕"/>
                <a:ea typeface="맑은 고딕"/>
              </a:rPr>
              <a:t>개정 이력</a:t>
            </a:r>
          </a:p>
        </p:txBody>
      </p:sp>
      <p:graphicFrame>
        <p:nvGraphicFramePr>
          <p:cNvPr id="22" name="표 21"/>
          <p:cNvGraphicFramePr>
            <a:graphicFrameLocks noGrp="1"/>
          </p:cNvGraphicFramePr>
          <p:nvPr/>
        </p:nvGraphicFramePr>
        <p:xfrm>
          <a:off x="103282" y="908090"/>
          <a:ext cx="8934330" cy="585216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227548"/>
                <a:gridCol w="1512546"/>
                <a:gridCol w="6194236"/>
              </a:tblGrid>
              <a:tr h="148369">
                <a:tc>
                  <a:txBody>
                    <a:bodyPr/>
                    <a:lstStyle/>
                    <a:p>
                      <a:pPr marL="0" lvl="0" indent="0" algn="ctr" defTabSz="2340292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1" i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Tahoma"/>
                        </a:rPr>
                        <a:t>버전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2340292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1" i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Tahoma"/>
                        </a:rPr>
                        <a:t>제</a:t>
                      </a:r>
                      <a:r>
                        <a:rPr lang="en-US" altLang="ko-KR" sz="1000" b="1" i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Tahoma"/>
                        </a:rPr>
                        <a:t>.</a:t>
                      </a:r>
                      <a:r>
                        <a:rPr lang="ko-KR" altLang="en-US" sz="1000" b="1" i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Tahoma"/>
                        </a:rPr>
                        <a:t>개정 일자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2340292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1" i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Tahoma"/>
                        </a:rPr>
                        <a:t>제</a:t>
                      </a:r>
                      <a:r>
                        <a:rPr lang="en-US" altLang="ko-KR" sz="1000" b="1" i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Tahoma"/>
                        </a:rPr>
                        <a:t>.</a:t>
                      </a:r>
                      <a:r>
                        <a:rPr lang="ko-KR" altLang="en-US" sz="1000" b="1" i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Tahoma"/>
                        </a:rPr>
                        <a:t>개정 페이지 및 내용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/>
                        <a:t>1.0</a:t>
                      </a:r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/>
                        <a:t>2015년 01월 22일</a:t>
                      </a:r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/>
                        <a:t>신규작성</a:t>
                      </a:r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191589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191589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191589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191589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191589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191589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</a:lnB>
                    <a:noFill/>
                  </a:tcPr>
                </a:tc>
              </a:tr>
              <a:tr h="191589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  <a:tr h="243840"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</a:lnR>
                    <a:lnT w="12700" cmpd="sng">
                      <a:solidFill>
                        <a:prstClr val="black"/>
                      </a:solidFill>
                      <a:prstDash val="solid"/>
                    </a:lnT>
                    <a:lnB w="12700" cmpd="sng">
                      <a:solidFill>
                        <a:prstClr val="black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3079" y="692012"/>
            <a:ext cx="6464116" cy="6107334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열차 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열차 조회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9</a:t>
            </a:r>
          </a:p>
        </p:txBody>
      </p:sp>
      <p:pic>
        <p:nvPicPr>
          <p:cNvPr id="8" name="그림 7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394492" y="5445728"/>
            <a:ext cx="2088754" cy="958553"/>
          </a:xfrm>
          <a:prstGeom prst="rect">
            <a:avLst/>
          </a:prstGeom>
        </p:spPr>
      </p:pic>
      <p:pic>
        <p:nvPicPr>
          <p:cNvPr id="9" name="그림 8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2632733" y="5445728"/>
            <a:ext cx="2083319" cy="958553"/>
          </a:xfrm>
          <a:prstGeom prst="rect">
            <a:avLst/>
          </a:prstGeom>
        </p:spPr>
      </p:pic>
      <p:sp>
        <p:nvSpPr>
          <p:cNvPr id="10" name="직사각형 13"/>
          <p:cNvSpPr/>
          <p:nvPr/>
        </p:nvSpPr>
        <p:spPr>
          <a:xfrm>
            <a:off x="177478" y="2947574"/>
            <a:ext cx="1002370" cy="2915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모서리가 둥근 직사각형 8"/>
          <p:cNvSpPr/>
          <p:nvPr/>
        </p:nvSpPr>
        <p:spPr>
          <a:xfrm>
            <a:off x="1056474" y="321437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직사각형 13"/>
          <p:cNvSpPr/>
          <p:nvPr/>
        </p:nvSpPr>
        <p:spPr>
          <a:xfrm>
            <a:off x="1565522" y="3216628"/>
            <a:ext cx="1564344" cy="291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모서리가 둥근 직사각형 8"/>
          <p:cNvSpPr/>
          <p:nvPr/>
        </p:nvSpPr>
        <p:spPr>
          <a:xfrm>
            <a:off x="2463568" y="348342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279270" y="3222120"/>
            <a:ext cx="1724886" cy="291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모서리가 둥근 직사각형 8"/>
          <p:cNvSpPr/>
          <p:nvPr/>
        </p:nvSpPr>
        <p:spPr>
          <a:xfrm>
            <a:off x="4177316" y="348891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6" name="직사각형 13"/>
          <p:cNvSpPr/>
          <p:nvPr/>
        </p:nvSpPr>
        <p:spPr>
          <a:xfrm>
            <a:off x="379372" y="5445728"/>
            <a:ext cx="2078695" cy="95833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모서리가 둥근 직사각형 8"/>
          <p:cNvSpPr/>
          <p:nvPr/>
        </p:nvSpPr>
        <p:spPr>
          <a:xfrm>
            <a:off x="235320" y="53507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8" name="직사각형 13"/>
          <p:cNvSpPr/>
          <p:nvPr/>
        </p:nvSpPr>
        <p:spPr>
          <a:xfrm>
            <a:off x="2637357" y="5445728"/>
            <a:ext cx="2078695" cy="95833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모서리가 둥근 직사각형 8"/>
          <p:cNvSpPr/>
          <p:nvPr/>
        </p:nvSpPr>
        <p:spPr>
          <a:xfrm>
            <a:off x="4572000" y="630933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0" name="직사각형 6"/>
          <p:cNvSpPr txBox="1"/>
          <p:nvPr/>
        </p:nvSpPr>
        <p:spPr>
          <a:xfrm>
            <a:off x="6669843" y="936326"/>
            <a:ext cx="2474157" cy="2528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#첫 화면 접근 시 전체로 자동검색 된다.</a:t>
            </a:r>
          </a:p>
          <a:p>
            <a:endParaRPr lang="ko-KR" altLang="en-US" sz="1000" b="1"/>
          </a:p>
          <a:p>
            <a:r>
              <a:rPr lang="ko-KR" altLang="en-US" sz="1000" b="1"/>
              <a:t>1. 열차 관리 클릭 시 열차 관리 화면으로 </a:t>
            </a:r>
          </a:p>
          <a:p>
            <a:r>
              <a:rPr lang="ko-KR" altLang="en-US" sz="1000" b="1"/>
              <a:t>   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검색할 열차종류를 선탁한 후 조회버튼</a:t>
            </a:r>
          </a:p>
          <a:p>
            <a:r>
              <a:rPr lang="ko-KR" altLang="en-US" sz="1000" b="1"/>
              <a:t>    을 클릭하여 열차를 조회할 수 있다.</a:t>
            </a:r>
          </a:p>
          <a:p>
            <a:endParaRPr lang="ko-KR" altLang="en-US" sz="1000" b="1"/>
          </a:p>
          <a:p>
            <a:r>
              <a:rPr lang="ko-KR" altLang="en-US" sz="1000" b="1"/>
              <a:t>3. 검색할 열차번호를 입력한 후 조회버튼</a:t>
            </a:r>
          </a:p>
          <a:p>
            <a:r>
              <a:rPr lang="ko-KR" altLang="en-US" sz="1000" b="1"/>
              <a:t>    을 클릭하여 열차를 조회할 수 있다.</a:t>
            </a:r>
          </a:p>
          <a:p>
            <a:endParaRPr lang="ko-KR" altLang="en-US" sz="1000" b="1"/>
          </a:p>
          <a:p>
            <a:r>
              <a:rPr lang="ko-KR" altLang="en-US" sz="1000" b="1"/>
              <a:t>4. 조회된 결과가 존재하지 않는다면</a:t>
            </a:r>
          </a:p>
          <a:p>
            <a:r>
              <a:rPr lang="ko-KR" altLang="en-US" sz="1000" b="1"/>
              <a:t>    이 메세지를 출력한다.</a:t>
            </a:r>
          </a:p>
          <a:p>
            <a:endParaRPr lang="ko-KR" altLang="en-US" sz="1000" b="1"/>
          </a:p>
          <a:p>
            <a:r>
              <a:rPr lang="ko-KR" altLang="en-US" sz="1000" b="1"/>
              <a:t>5. 열차번호를 입력하지 않았을 때 메세지</a:t>
            </a:r>
          </a:p>
          <a:p>
            <a:r>
              <a:rPr lang="ko-KR" altLang="en-US" sz="1000" b="1"/>
              <a:t>    출력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열차 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열차 등록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10</a:t>
            </a:r>
          </a:p>
        </p:txBody>
      </p:sp>
      <p:sp>
        <p:nvSpPr>
          <p:cNvPr id="20" name="직사각형 6"/>
          <p:cNvSpPr txBox="1"/>
          <p:nvPr/>
        </p:nvSpPr>
        <p:spPr>
          <a:xfrm>
            <a:off x="6669843" y="936317"/>
            <a:ext cx="2474157" cy="3748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등록버튼을 클릭</a:t>
            </a:r>
          </a:p>
          <a:p>
            <a:endParaRPr lang="ko-KR" altLang="en-US" sz="1000" b="1"/>
          </a:p>
          <a:p>
            <a:r>
              <a:rPr lang="ko-KR" altLang="en-US" sz="1000" b="1"/>
              <a:t>2. 열차종류 선택</a:t>
            </a:r>
          </a:p>
          <a:p>
            <a:endParaRPr lang="ko-KR" altLang="en-US" sz="1000" b="1"/>
          </a:p>
          <a:p>
            <a:r>
              <a:rPr lang="ko-KR" altLang="en-US" sz="1000" b="1"/>
              <a:t>3. 열차번호 입력</a:t>
            </a:r>
          </a:p>
          <a:p>
            <a:endParaRPr lang="ko-KR" altLang="en-US" sz="1000" b="1"/>
          </a:p>
          <a:p>
            <a:r>
              <a:rPr lang="ko-KR" altLang="en-US" sz="1000" b="1"/>
              <a:t>4. 등록버튼 클릭하여 열차 등록</a:t>
            </a:r>
          </a:p>
          <a:p>
            <a:endParaRPr lang="ko-KR" altLang="en-US" sz="1000" b="1"/>
          </a:p>
          <a:p>
            <a:r>
              <a:rPr lang="ko-KR" altLang="en-US" sz="1000" b="1"/>
              <a:t>5. 취소버튼을 이용하여 작업취소</a:t>
            </a:r>
          </a:p>
          <a:p>
            <a:endParaRPr lang="ko-KR" altLang="en-US" sz="1000" b="1"/>
          </a:p>
          <a:p>
            <a:r>
              <a:rPr lang="ko-KR" altLang="en-US" sz="1000" b="1"/>
              <a:t>6. 열차종류 미선택 상태에서 등록 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열차번호 미입력 상태에서 등록버튼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등록버튼 클릭 시 확인 대화상자 출력</a:t>
            </a:r>
          </a:p>
          <a:p>
            <a:endParaRPr lang="ko-KR" altLang="en-US" sz="1000" b="1"/>
          </a:p>
          <a:p>
            <a:r>
              <a:rPr lang="ko-KR" altLang="en-US" sz="1000" b="1"/>
              <a:t>9. 등록 완료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10. 현재 사용중인 열차번호 등록 시</a:t>
            </a:r>
          </a:p>
          <a:p>
            <a:r>
              <a:rPr lang="ko-KR" altLang="en-US" sz="1000" b="1"/>
              <a:t>     메세지 출력(등록실패)</a:t>
            </a:r>
          </a:p>
          <a:p>
            <a:endParaRPr lang="ko-KR" altLang="en-US" sz="1000" b="1"/>
          </a:p>
          <a:p>
            <a:endParaRPr lang="ko-KR" altLang="en-US" sz="1000" b="1"/>
          </a:p>
        </p:txBody>
      </p:sp>
      <p:pic>
        <p:nvPicPr>
          <p:cNvPr id="21" name="그림 20"/>
          <p:cNvPicPr/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91076" y="685680"/>
            <a:ext cx="6475168" cy="6126187"/>
          </a:xfrm>
          <a:prstGeom prst="rect">
            <a:avLst/>
          </a:prstGeom>
        </p:spPr>
      </p:pic>
      <p:sp>
        <p:nvSpPr>
          <p:cNvPr id="22" name="직사각형 13"/>
          <p:cNvSpPr/>
          <p:nvPr/>
        </p:nvSpPr>
        <p:spPr>
          <a:xfrm>
            <a:off x="2520910" y="3114974"/>
            <a:ext cx="1584572" cy="24599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모서리가 둥근 직사각형 8"/>
          <p:cNvSpPr/>
          <p:nvPr/>
        </p:nvSpPr>
        <p:spPr>
          <a:xfrm>
            <a:off x="4027474" y="302002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4" name="직사각형 13"/>
          <p:cNvSpPr/>
          <p:nvPr/>
        </p:nvSpPr>
        <p:spPr>
          <a:xfrm>
            <a:off x="2520910" y="3355305"/>
            <a:ext cx="1589730" cy="24599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모서리가 둥근 직사각형 8"/>
          <p:cNvSpPr/>
          <p:nvPr/>
        </p:nvSpPr>
        <p:spPr>
          <a:xfrm>
            <a:off x="4033456" y="345724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6" name="직사각형 13"/>
          <p:cNvSpPr/>
          <p:nvPr/>
        </p:nvSpPr>
        <p:spPr>
          <a:xfrm>
            <a:off x="3127940" y="3783706"/>
            <a:ext cx="499815" cy="37475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직사각형 13"/>
          <p:cNvSpPr/>
          <p:nvPr/>
        </p:nvSpPr>
        <p:spPr>
          <a:xfrm>
            <a:off x="3610825" y="3788803"/>
            <a:ext cx="499815" cy="37475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모서리가 둥근 직사각형 8"/>
          <p:cNvSpPr/>
          <p:nvPr/>
        </p:nvSpPr>
        <p:spPr>
          <a:xfrm>
            <a:off x="4105482" y="403345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9" name="모서리가 둥근 직사각형 8"/>
          <p:cNvSpPr/>
          <p:nvPr/>
        </p:nvSpPr>
        <p:spPr>
          <a:xfrm>
            <a:off x="2881040" y="36274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0" name="직사각형 13"/>
          <p:cNvSpPr/>
          <p:nvPr/>
        </p:nvSpPr>
        <p:spPr>
          <a:xfrm>
            <a:off x="5146789" y="3305474"/>
            <a:ext cx="452189" cy="16979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모서리가 둥근 직사각형 8"/>
          <p:cNvSpPr/>
          <p:nvPr/>
        </p:nvSpPr>
        <p:spPr>
          <a:xfrm>
            <a:off x="5002737" y="3115573"/>
            <a:ext cx="286927" cy="20895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32" name="그림 31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360130" y="4437364"/>
            <a:ext cx="1851849" cy="936338"/>
          </a:xfrm>
          <a:prstGeom prst="rect">
            <a:avLst/>
          </a:prstGeom>
        </p:spPr>
      </p:pic>
      <p:pic>
        <p:nvPicPr>
          <p:cNvPr id="33" name="그림 32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2307943" y="4437364"/>
            <a:ext cx="2007635" cy="936338"/>
          </a:xfrm>
          <a:prstGeom prst="rect">
            <a:avLst/>
          </a:prstGeom>
        </p:spPr>
      </p:pic>
      <p:pic>
        <p:nvPicPr>
          <p:cNvPr id="34" name="그림 33"/>
          <p:cNvPicPr/>
          <p:nvPr/>
        </p:nvPicPr>
        <p:blipFill rotWithShape="1">
          <a:blip r:embed="rId5">
            <a:alphaModFix/>
            <a:lum/>
          </a:blip>
          <a:stretch>
            <a:fillRect/>
          </a:stretch>
        </p:blipFill>
        <p:spPr>
          <a:xfrm>
            <a:off x="4396479" y="4437364"/>
            <a:ext cx="2048197" cy="936338"/>
          </a:xfrm>
          <a:prstGeom prst="rect">
            <a:avLst/>
          </a:prstGeom>
        </p:spPr>
      </p:pic>
      <p:pic>
        <p:nvPicPr>
          <p:cNvPr id="35" name="그림 34"/>
          <p:cNvPicPr/>
          <p:nvPr/>
        </p:nvPicPr>
        <p:blipFill rotWithShape="1">
          <a:blip r:embed="rId6">
            <a:alphaModFix/>
            <a:lum/>
          </a:blip>
          <a:stretch>
            <a:fillRect/>
          </a:stretch>
        </p:blipFill>
        <p:spPr>
          <a:xfrm>
            <a:off x="360130" y="5473324"/>
            <a:ext cx="1851849" cy="908742"/>
          </a:xfrm>
          <a:prstGeom prst="rect">
            <a:avLst/>
          </a:prstGeom>
        </p:spPr>
      </p:pic>
      <p:pic>
        <p:nvPicPr>
          <p:cNvPr id="36" name="그림 35"/>
          <p:cNvPicPr/>
          <p:nvPr/>
        </p:nvPicPr>
        <p:blipFill rotWithShape="1">
          <a:blip r:embed="rId7">
            <a:alphaModFix/>
            <a:lum/>
          </a:blip>
          <a:stretch>
            <a:fillRect/>
          </a:stretch>
        </p:blipFill>
        <p:spPr>
          <a:xfrm>
            <a:off x="2307943" y="5473324"/>
            <a:ext cx="2013617" cy="908742"/>
          </a:xfrm>
          <a:prstGeom prst="rect">
            <a:avLst/>
          </a:prstGeom>
        </p:spPr>
      </p:pic>
      <p:sp>
        <p:nvSpPr>
          <p:cNvPr id="37" name="직사각형 13"/>
          <p:cNvSpPr/>
          <p:nvPr/>
        </p:nvSpPr>
        <p:spPr>
          <a:xfrm>
            <a:off x="360130" y="4437364"/>
            <a:ext cx="1800650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직사각형 13"/>
          <p:cNvSpPr/>
          <p:nvPr/>
        </p:nvSpPr>
        <p:spPr>
          <a:xfrm>
            <a:off x="360130" y="5473324"/>
            <a:ext cx="1800650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직사각형 13"/>
          <p:cNvSpPr/>
          <p:nvPr/>
        </p:nvSpPr>
        <p:spPr>
          <a:xfrm>
            <a:off x="2313180" y="5473324"/>
            <a:ext cx="2002398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직사각형 13"/>
          <p:cNvSpPr/>
          <p:nvPr/>
        </p:nvSpPr>
        <p:spPr>
          <a:xfrm>
            <a:off x="2327461" y="4437364"/>
            <a:ext cx="2002398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직사각형 13"/>
          <p:cNvSpPr/>
          <p:nvPr/>
        </p:nvSpPr>
        <p:spPr>
          <a:xfrm>
            <a:off x="4419378" y="4437364"/>
            <a:ext cx="2002398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모서리가 둥근 직사각형 8"/>
          <p:cNvSpPr/>
          <p:nvPr/>
        </p:nvSpPr>
        <p:spPr>
          <a:xfrm>
            <a:off x="216078" y="434241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3" name="모서리가 둥근 직사각형 8"/>
          <p:cNvSpPr/>
          <p:nvPr/>
        </p:nvSpPr>
        <p:spPr>
          <a:xfrm>
            <a:off x="2307943" y="434241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4" name="모서리가 둥근 직사각형 8"/>
          <p:cNvSpPr/>
          <p:nvPr/>
        </p:nvSpPr>
        <p:spPr>
          <a:xfrm>
            <a:off x="6277725" y="434241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45" name="모서리가 둥근 직사각형 8"/>
          <p:cNvSpPr/>
          <p:nvPr/>
        </p:nvSpPr>
        <p:spPr>
          <a:xfrm>
            <a:off x="4185807" y="6287115"/>
            <a:ext cx="386193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6" name="모서리가 둥근 직사각형 8"/>
          <p:cNvSpPr/>
          <p:nvPr/>
        </p:nvSpPr>
        <p:spPr>
          <a:xfrm>
            <a:off x="216078" y="634456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열차 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열차 수정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11</a:t>
            </a:r>
          </a:p>
        </p:txBody>
      </p:sp>
      <p:sp>
        <p:nvSpPr>
          <p:cNvPr id="20" name="직사각형 6"/>
          <p:cNvSpPr txBox="1"/>
          <p:nvPr/>
        </p:nvSpPr>
        <p:spPr>
          <a:xfrm>
            <a:off x="6669843" y="936316"/>
            <a:ext cx="2474157" cy="43576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조회된 목록의 수정버튼을 클릭</a:t>
            </a:r>
          </a:p>
          <a:p>
            <a:endParaRPr lang="ko-KR" altLang="en-US" sz="1000" b="1"/>
          </a:p>
          <a:p>
            <a:r>
              <a:rPr lang="ko-KR" altLang="en-US" sz="1000" b="1"/>
              <a:t>2. 등록 당시 선택한 열차종류가 자동선택</a:t>
            </a:r>
          </a:p>
          <a:p>
            <a:r>
              <a:rPr lang="ko-KR" altLang="en-US" sz="1000" b="1"/>
              <a:t>    되어있다.</a:t>
            </a:r>
          </a:p>
          <a:p>
            <a:r>
              <a:rPr lang="ko-KR" altLang="en-US" sz="1000" b="1"/>
              <a:t>- 열차종류 선택</a:t>
            </a:r>
          </a:p>
          <a:p>
            <a:endParaRPr lang="ko-KR" altLang="en-US" sz="1000" b="1"/>
          </a:p>
          <a:p>
            <a:r>
              <a:rPr lang="ko-KR" altLang="en-US" sz="1000" b="1"/>
              <a:t>3. 등록 당시 입력한 열차번호가 자동입력</a:t>
            </a:r>
          </a:p>
          <a:p>
            <a:r>
              <a:rPr lang="ko-KR" altLang="en-US" sz="1000" b="1"/>
              <a:t>    되어있다.</a:t>
            </a:r>
          </a:p>
          <a:p>
            <a:r>
              <a:rPr lang="ko-KR" altLang="en-US" sz="1000" b="1"/>
              <a:t>- 열차번호 입력</a:t>
            </a:r>
          </a:p>
          <a:p>
            <a:endParaRPr lang="ko-KR" altLang="en-US" sz="1000" b="1"/>
          </a:p>
          <a:p>
            <a:r>
              <a:rPr lang="ko-KR" altLang="en-US" sz="1000" b="1"/>
              <a:t>4. 수정버튼을 클릭하여 열차 수정</a:t>
            </a:r>
          </a:p>
          <a:p>
            <a:endParaRPr lang="ko-KR" altLang="en-US" sz="1000" b="1"/>
          </a:p>
          <a:p>
            <a:r>
              <a:rPr lang="ko-KR" altLang="en-US" sz="1000" b="1"/>
              <a:t>5. 취소버튼을 클릭하여 작업취소</a:t>
            </a:r>
          </a:p>
          <a:p>
            <a:endParaRPr lang="ko-KR" altLang="en-US" sz="1000" b="1"/>
          </a:p>
          <a:p>
            <a:r>
              <a:rPr lang="ko-KR" altLang="en-US" sz="1000" b="1"/>
              <a:t>6. 열차종류 미선택 상태에서 수정버튼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열차번호 미입력 상태에서 수정버튼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수정버튼 클릭 시 확인 대화상자 출력</a:t>
            </a:r>
          </a:p>
          <a:p>
            <a:endParaRPr lang="ko-KR" altLang="en-US" sz="1000" b="1"/>
          </a:p>
          <a:p>
            <a:r>
              <a:rPr lang="ko-KR" altLang="en-US" sz="1000" b="1"/>
              <a:t>9. 수정 완료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10. 현재 사용중인 열차번호로 수정할 시</a:t>
            </a:r>
          </a:p>
          <a:p>
            <a:r>
              <a:rPr lang="ko-KR" altLang="en-US" sz="1000" b="1"/>
              <a:t>     메세지 출력(등록실패)</a:t>
            </a:r>
          </a:p>
          <a:p>
            <a:endParaRPr lang="ko-KR" altLang="en-US" sz="1000" b="1"/>
          </a:p>
          <a:p>
            <a:endParaRPr lang="ko-KR" altLang="en-US" sz="1000" b="1"/>
          </a:p>
        </p:txBody>
      </p:sp>
      <p:pic>
        <p:nvPicPr>
          <p:cNvPr id="48" name="그림 47"/>
          <p:cNvPicPr/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81551" y="686334"/>
            <a:ext cx="6482776" cy="6103488"/>
          </a:xfrm>
          <a:prstGeom prst="rect">
            <a:avLst/>
          </a:prstGeom>
        </p:spPr>
      </p:pic>
      <p:sp>
        <p:nvSpPr>
          <p:cNvPr id="49" name="직사각형 13"/>
          <p:cNvSpPr/>
          <p:nvPr/>
        </p:nvSpPr>
        <p:spPr>
          <a:xfrm>
            <a:off x="2520910" y="3114974"/>
            <a:ext cx="1584572" cy="24599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모서리가 둥근 직사각형 8"/>
          <p:cNvSpPr/>
          <p:nvPr/>
        </p:nvSpPr>
        <p:spPr>
          <a:xfrm>
            <a:off x="4027474" y="302002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51" name="직사각형 13"/>
          <p:cNvSpPr/>
          <p:nvPr/>
        </p:nvSpPr>
        <p:spPr>
          <a:xfrm>
            <a:off x="2520910" y="3355305"/>
            <a:ext cx="1589730" cy="24599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모서리가 둥근 직사각형 8"/>
          <p:cNvSpPr/>
          <p:nvPr/>
        </p:nvSpPr>
        <p:spPr>
          <a:xfrm>
            <a:off x="4033456" y="345724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3" name="직사각형 13"/>
          <p:cNvSpPr/>
          <p:nvPr/>
        </p:nvSpPr>
        <p:spPr>
          <a:xfrm>
            <a:off x="3127940" y="3783706"/>
            <a:ext cx="499815" cy="37475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" name="직사각형 13"/>
          <p:cNvSpPr/>
          <p:nvPr/>
        </p:nvSpPr>
        <p:spPr>
          <a:xfrm>
            <a:off x="3610825" y="3788803"/>
            <a:ext cx="499815" cy="37475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" name="모서리가 둥근 직사각형 8"/>
          <p:cNvSpPr/>
          <p:nvPr/>
        </p:nvSpPr>
        <p:spPr>
          <a:xfrm>
            <a:off x="4105482" y="403345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6" name="모서리가 둥근 직사각형 8"/>
          <p:cNvSpPr/>
          <p:nvPr/>
        </p:nvSpPr>
        <p:spPr>
          <a:xfrm>
            <a:off x="2881040" y="36274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57" name="직사각형 13"/>
          <p:cNvSpPr/>
          <p:nvPr/>
        </p:nvSpPr>
        <p:spPr>
          <a:xfrm>
            <a:off x="1479664" y="4038899"/>
            <a:ext cx="366464" cy="17932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모서리가 둥근 직사각형 8"/>
          <p:cNvSpPr/>
          <p:nvPr/>
        </p:nvSpPr>
        <p:spPr>
          <a:xfrm>
            <a:off x="1335612" y="3848998"/>
            <a:ext cx="286927" cy="20895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59" name="그림 31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360130" y="4437364"/>
            <a:ext cx="1851849" cy="936338"/>
          </a:xfrm>
          <a:prstGeom prst="rect">
            <a:avLst/>
          </a:prstGeom>
        </p:spPr>
      </p:pic>
      <p:pic>
        <p:nvPicPr>
          <p:cNvPr id="60" name="그림 32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2307943" y="4437364"/>
            <a:ext cx="2007635" cy="936338"/>
          </a:xfrm>
          <a:prstGeom prst="rect">
            <a:avLst/>
          </a:prstGeom>
        </p:spPr>
      </p:pic>
      <p:pic>
        <p:nvPicPr>
          <p:cNvPr id="61" name="그림 33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4419378" y="4437364"/>
            <a:ext cx="2002398" cy="936338"/>
          </a:xfrm>
          <a:prstGeom prst="rect">
            <a:avLst/>
          </a:prstGeom>
        </p:spPr>
      </p:pic>
      <p:pic>
        <p:nvPicPr>
          <p:cNvPr id="62" name="그림 34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360130" y="5473324"/>
            <a:ext cx="1800650" cy="908741"/>
          </a:xfrm>
          <a:prstGeom prst="rect">
            <a:avLst/>
          </a:prstGeom>
        </p:spPr>
      </p:pic>
      <p:pic>
        <p:nvPicPr>
          <p:cNvPr id="63" name="그림 35"/>
          <p:cNvPicPr/>
          <p:nvPr/>
        </p:nvPicPr>
        <p:blipFill rotWithShape="1">
          <a:blip r:embed="rId7">
            <a:alphaModFix/>
            <a:lum/>
          </a:blip>
          <a:stretch>
            <a:fillRect/>
          </a:stretch>
        </p:blipFill>
        <p:spPr>
          <a:xfrm>
            <a:off x="2307943" y="5473324"/>
            <a:ext cx="2013617" cy="908742"/>
          </a:xfrm>
          <a:prstGeom prst="rect">
            <a:avLst/>
          </a:prstGeom>
        </p:spPr>
      </p:pic>
      <p:sp>
        <p:nvSpPr>
          <p:cNvPr id="64" name="직사각형 13"/>
          <p:cNvSpPr/>
          <p:nvPr/>
        </p:nvSpPr>
        <p:spPr>
          <a:xfrm>
            <a:off x="360130" y="4437364"/>
            <a:ext cx="1800650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" name="직사각형 13"/>
          <p:cNvSpPr/>
          <p:nvPr/>
        </p:nvSpPr>
        <p:spPr>
          <a:xfrm>
            <a:off x="360130" y="5473324"/>
            <a:ext cx="1800650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" name="직사각형 13"/>
          <p:cNvSpPr/>
          <p:nvPr/>
        </p:nvSpPr>
        <p:spPr>
          <a:xfrm>
            <a:off x="2313180" y="5473324"/>
            <a:ext cx="2002398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" name="직사각형 13"/>
          <p:cNvSpPr/>
          <p:nvPr/>
        </p:nvSpPr>
        <p:spPr>
          <a:xfrm>
            <a:off x="2327461" y="4437364"/>
            <a:ext cx="2002398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" name="직사각형 13"/>
          <p:cNvSpPr/>
          <p:nvPr/>
        </p:nvSpPr>
        <p:spPr>
          <a:xfrm>
            <a:off x="4419378" y="4437364"/>
            <a:ext cx="2002398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" name="모서리가 둥근 직사각형 8"/>
          <p:cNvSpPr/>
          <p:nvPr/>
        </p:nvSpPr>
        <p:spPr>
          <a:xfrm>
            <a:off x="216078" y="434241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70" name="모서리가 둥근 직사각형 8"/>
          <p:cNvSpPr/>
          <p:nvPr/>
        </p:nvSpPr>
        <p:spPr>
          <a:xfrm>
            <a:off x="2307943" y="434241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71" name="모서리가 둥근 직사각형 8"/>
          <p:cNvSpPr/>
          <p:nvPr/>
        </p:nvSpPr>
        <p:spPr>
          <a:xfrm>
            <a:off x="6277725" y="434241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72" name="모서리가 둥근 직사각형 8"/>
          <p:cNvSpPr/>
          <p:nvPr/>
        </p:nvSpPr>
        <p:spPr>
          <a:xfrm>
            <a:off x="4185807" y="6287115"/>
            <a:ext cx="386193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73" name="모서리가 둥근 직사각형 8"/>
          <p:cNvSpPr/>
          <p:nvPr/>
        </p:nvSpPr>
        <p:spPr>
          <a:xfrm>
            <a:off x="216078" y="634456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그림 6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3079" y="692012"/>
            <a:ext cx="6464116" cy="6107334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열차 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열차 삭제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12</a:t>
            </a:r>
          </a:p>
        </p:txBody>
      </p:sp>
      <p:sp>
        <p:nvSpPr>
          <p:cNvPr id="20" name="직사각형 6"/>
          <p:cNvSpPr txBox="1"/>
          <p:nvPr/>
        </p:nvSpPr>
        <p:spPr>
          <a:xfrm>
            <a:off x="6669843" y="936316"/>
            <a:ext cx="2474157" cy="2376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조회된 목록에서 삭제하고자 하는</a:t>
            </a:r>
          </a:p>
          <a:p>
            <a:r>
              <a:rPr lang="ko-KR" altLang="en-US" sz="1000" b="1"/>
              <a:t>   열차를 선택(다중선택 가능)</a:t>
            </a:r>
          </a:p>
          <a:p>
            <a:endParaRPr lang="ko-KR" altLang="en-US" sz="1000" b="1"/>
          </a:p>
          <a:p>
            <a:r>
              <a:rPr lang="ko-KR" altLang="en-US" sz="1000" b="1"/>
              <a:t>2. 삭제버튼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3. 목록에서 삭제할 열차 미선택 시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삭제버튼 클릭 시 삭제확인 대화상자</a:t>
            </a:r>
          </a:p>
          <a:p>
            <a:r>
              <a:rPr lang="ko-KR" altLang="en-US" sz="1000" b="1"/>
              <a:t>   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삭제 성공 시 삭제 확인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열차가 사용중(운행일정)일 때 메세지</a:t>
            </a:r>
          </a:p>
          <a:p>
            <a:r>
              <a:rPr lang="ko-KR" altLang="en-US" sz="1000" b="1"/>
              <a:t>    출력(삭제 실패)</a:t>
            </a:r>
          </a:p>
        </p:txBody>
      </p:sp>
      <p:pic>
        <p:nvPicPr>
          <p:cNvPr id="89" name="그림 31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360130" y="4776641"/>
            <a:ext cx="1800650" cy="936338"/>
          </a:xfrm>
          <a:prstGeom prst="rect">
            <a:avLst/>
          </a:prstGeom>
        </p:spPr>
      </p:pic>
      <p:pic>
        <p:nvPicPr>
          <p:cNvPr id="90" name="그림 32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327460" y="4776641"/>
            <a:ext cx="1988117" cy="936338"/>
          </a:xfrm>
          <a:prstGeom prst="rect">
            <a:avLst/>
          </a:prstGeom>
        </p:spPr>
      </p:pic>
      <p:pic>
        <p:nvPicPr>
          <p:cNvPr id="91" name="그림 33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4419379" y="4776641"/>
            <a:ext cx="2002397" cy="936338"/>
          </a:xfrm>
          <a:prstGeom prst="rect">
            <a:avLst/>
          </a:prstGeom>
        </p:spPr>
      </p:pic>
      <p:pic>
        <p:nvPicPr>
          <p:cNvPr id="92" name="그림 34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360130" y="5812601"/>
            <a:ext cx="1800650" cy="908741"/>
          </a:xfrm>
          <a:prstGeom prst="rect">
            <a:avLst/>
          </a:prstGeom>
        </p:spPr>
      </p:pic>
      <p:sp>
        <p:nvSpPr>
          <p:cNvPr id="94" name="직사각형 13"/>
          <p:cNvSpPr/>
          <p:nvPr/>
        </p:nvSpPr>
        <p:spPr>
          <a:xfrm>
            <a:off x="360130" y="4776641"/>
            <a:ext cx="1800650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" name="직사각형 13"/>
          <p:cNvSpPr/>
          <p:nvPr/>
        </p:nvSpPr>
        <p:spPr>
          <a:xfrm>
            <a:off x="360130" y="5812601"/>
            <a:ext cx="1800650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" name="직사각형 13"/>
          <p:cNvSpPr/>
          <p:nvPr/>
        </p:nvSpPr>
        <p:spPr>
          <a:xfrm>
            <a:off x="2327461" y="4776641"/>
            <a:ext cx="2002398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" name="직사각형 13"/>
          <p:cNvSpPr/>
          <p:nvPr/>
        </p:nvSpPr>
        <p:spPr>
          <a:xfrm>
            <a:off x="4419378" y="4776641"/>
            <a:ext cx="2002398" cy="9087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" name="모서리가 둥근 직사각형 8"/>
          <p:cNvSpPr/>
          <p:nvPr/>
        </p:nvSpPr>
        <p:spPr>
          <a:xfrm>
            <a:off x="216078" y="468169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00" name="모서리가 둥근 직사각형 8"/>
          <p:cNvSpPr/>
          <p:nvPr/>
        </p:nvSpPr>
        <p:spPr>
          <a:xfrm>
            <a:off x="2307943" y="468169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1" name="모서리가 둥근 직사각형 8"/>
          <p:cNvSpPr/>
          <p:nvPr/>
        </p:nvSpPr>
        <p:spPr>
          <a:xfrm>
            <a:off x="6277725" y="468169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03" name="모서리가 둥근 직사각형 8"/>
          <p:cNvSpPr/>
          <p:nvPr/>
        </p:nvSpPr>
        <p:spPr>
          <a:xfrm>
            <a:off x="216078" y="655436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04" name="직사각형 13"/>
          <p:cNvSpPr/>
          <p:nvPr/>
        </p:nvSpPr>
        <p:spPr>
          <a:xfrm>
            <a:off x="5618028" y="3305474"/>
            <a:ext cx="452189" cy="16979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" name="모서리가 둥근 직사각형 8"/>
          <p:cNvSpPr/>
          <p:nvPr/>
        </p:nvSpPr>
        <p:spPr>
          <a:xfrm>
            <a:off x="5473976" y="3115573"/>
            <a:ext cx="286927" cy="20895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6" name="직사각형 13"/>
          <p:cNvSpPr/>
          <p:nvPr/>
        </p:nvSpPr>
        <p:spPr>
          <a:xfrm>
            <a:off x="1224442" y="3943990"/>
            <a:ext cx="226094" cy="73769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" name="모서리가 둥근 직사각형 8"/>
          <p:cNvSpPr/>
          <p:nvPr/>
        </p:nvSpPr>
        <p:spPr>
          <a:xfrm>
            <a:off x="1041525" y="3754089"/>
            <a:ext cx="286927" cy="20895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열차 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13</a:t>
            </a:r>
          </a:p>
        </p:txBody>
      </p:sp>
      <p:pic>
        <p:nvPicPr>
          <p:cNvPr id="48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1551" y="669618"/>
            <a:ext cx="6482776" cy="6072578"/>
          </a:xfrm>
          <a:prstGeom prst="rect">
            <a:avLst/>
          </a:prstGeom>
        </p:spPr>
      </p:pic>
      <p:sp>
        <p:nvSpPr>
          <p:cNvPr id="110" name="직사각형 6"/>
          <p:cNvSpPr txBox="1"/>
          <p:nvPr/>
        </p:nvSpPr>
        <p:spPr>
          <a:xfrm>
            <a:off x="6669843" y="936326"/>
            <a:ext cx="2474157" cy="547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#첫 화면 접근 시 조회결과가 존재하지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않을 경우, 삭제 후 결과가 존재하지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않을 경우의 목록 상태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5046642" y="3552178"/>
            <a:ext cx="3524452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368171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관리 &gt; 운행일정 관리 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1550" y="669617"/>
            <a:ext cx="6492301" cy="6110678"/>
          </a:xfrm>
          <a:prstGeom prst="rect">
            <a:avLst/>
          </a:prstGeom>
        </p:spPr>
      </p:pic>
      <p:sp>
        <p:nvSpPr>
          <p:cNvPr id="30" name="직사각형 13"/>
          <p:cNvSpPr/>
          <p:nvPr/>
        </p:nvSpPr>
        <p:spPr>
          <a:xfrm>
            <a:off x="5147031" y="2126854"/>
            <a:ext cx="524736" cy="2915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운행일정 조회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14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19"/>
            <a:ext cx="2474157" cy="4662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#첫 화면 접근 시 전체로 자동검색 된다.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조회된 목록에서 운행일정 선택 시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운행일정의 상세내용 출력</a:t>
            </a:r>
          </a:p>
          <a:p>
            <a:endParaRPr lang="ko-KR" altLang="en-US" sz="1000" b="1" i="1">
              <a:solidFill>
                <a:schemeClr val="accent1"/>
              </a:solidFill>
            </a:endParaRPr>
          </a:p>
          <a:p>
            <a:r>
              <a:rPr lang="ko-KR" altLang="en-US" sz="1000" b="1"/>
              <a:t>1. 좌측메뉴 운행일정 관리 클릭 시 운행일</a:t>
            </a:r>
          </a:p>
          <a:p>
            <a:r>
              <a:rPr lang="ko-KR" altLang="en-US" sz="1000" b="1"/>
              <a:t>    정 관리화면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열차종류를 선택한 후 조회버튼 클릭</a:t>
            </a:r>
          </a:p>
          <a:p>
            <a:r>
              <a:rPr lang="ko-KR" altLang="en-US" sz="1000" b="1"/>
              <a:t>- 첫 화면 출력 시 전체로 자동 조회</a:t>
            </a:r>
          </a:p>
          <a:p>
            <a:endParaRPr lang="ko-KR" altLang="en-US" sz="1000" b="1"/>
          </a:p>
          <a:p>
            <a:r>
              <a:rPr lang="ko-KR" altLang="en-US" sz="1000" b="1"/>
              <a:t>3. 열차번호 입력 후 조회버튼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4. 열차종류 또는 열차번호에 해당하는</a:t>
            </a:r>
          </a:p>
          <a:p>
            <a:r>
              <a:rPr lang="ko-KR" altLang="en-US" sz="1000" b="1"/>
              <a:t>    조회결과가 없는 경우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열차번호 미입력 상태에서 조회버튼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상단의 운행일정 목록에서 특정항목</a:t>
            </a:r>
          </a:p>
          <a:p>
            <a:r>
              <a:rPr lang="ko-KR" altLang="en-US" sz="1000" b="1"/>
              <a:t>    클릭 시 아래 윤향일정, 경유지, 호실</a:t>
            </a:r>
          </a:p>
          <a:p>
            <a:r>
              <a:rPr lang="ko-KR" altLang="en-US" sz="1000" b="1"/>
              <a:t>    에 선택한 항목에 대한 정보를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등록버튼 클릭 시 운행일정 등록화면</a:t>
            </a:r>
          </a:p>
          <a:p>
            <a:r>
              <a:rPr lang="ko-KR" altLang="en-US" sz="1000" b="1"/>
              <a:t>    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8. 상단의 운행일정 목록에서 수정할 항목</a:t>
            </a:r>
          </a:p>
          <a:p>
            <a:r>
              <a:rPr lang="ko-KR" altLang="en-US" sz="1000" b="1"/>
              <a:t>    을 선택한 후 수정버튼 클릭 시 운행일</a:t>
            </a:r>
          </a:p>
          <a:p>
            <a:r>
              <a:rPr lang="ko-KR" altLang="en-US" sz="1000" b="1"/>
              <a:t>    정 수정화면으로 이동</a:t>
            </a:r>
          </a:p>
          <a:p>
            <a:r>
              <a:rPr lang="ko-KR" altLang="en-US" sz="1000" b="1"/>
              <a:t>- 수정할 항목이 미선택 상태일 경우</a:t>
            </a:r>
          </a:p>
          <a:p>
            <a:r>
              <a:rPr lang="ko-KR" altLang="en-US" sz="1000" b="1"/>
              <a:t>   수정버튼 비활성화</a:t>
            </a:r>
          </a:p>
        </p:txBody>
      </p:sp>
      <p:sp>
        <p:nvSpPr>
          <p:cNvPr id="22" name="직사각형 13"/>
          <p:cNvSpPr/>
          <p:nvPr/>
        </p:nvSpPr>
        <p:spPr>
          <a:xfrm>
            <a:off x="206053" y="2117329"/>
            <a:ext cx="994473" cy="17232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모서리가 둥근 직사각형 8"/>
          <p:cNvSpPr/>
          <p:nvPr/>
        </p:nvSpPr>
        <p:spPr>
          <a:xfrm>
            <a:off x="1056474" y="223280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직사각형 13"/>
          <p:cNvSpPr/>
          <p:nvPr/>
        </p:nvSpPr>
        <p:spPr>
          <a:xfrm>
            <a:off x="1594097" y="2130746"/>
            <a:ext cx="1564344" cy="291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모서리가 둥근 직사각형 8"/>
          <p:cNvSpPr/>
          <p:nvPr/>
        </p:nvSpPr>
        <p:spPr>
          <a:xfrm>
            <a:off x="1541121" y="237685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6" name="직사각형 13"/>
          <p:cNvSpPr/>
          <p:nvPr/>
        </p:nvSpPr>
        <p:spPr>
          <a:xfrm>
            <a:off x="3307845" y="2136238"/>
            <a:ext cx="1724886" cy="291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8" name="그림 27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177478" y="5257897"/>
            <a:ext cx="1800650" cy="980116"/>
          </a:xfrm>
          <a:prstGeom prst="rect">
            <a:avLst/>
          </a:prstGeom>
        </p:spPr>
      </p:pic>
      <p:pic>
        <p:nvPicPr>
          <p:cNvPr id="29" name="그림 28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4477175" y="5747955"/>
            <a:ext cx="1751423" cy="980116"/>
          </a:xfrm>
          <a:prstGeom prst="rect">
            <a:avLst/>
          </a:prstGeom>
        </p:spPr>
      </p:pic>
      <p:sp>
        <p:nvSpPr>
          <p:cNvPr id="31" name="직사각형 13"/>
          <p:cNvSpPr/>
          <p:nvPr/>
        </p:nvSpPr>
        <p:spPr>
          <a:xfrm>
            <a:off x="3588882" y="6200283"/>
            <a:ext cx="607676" cy="16484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직사각형 13"/>
          <p:cNvSpPr/>
          <p:nvPr/>
        </p:nvSpPr>
        <p:spPr>
          <a:xfrm>
            <a:off x="177478" y="5257898"/>
            <a:ext cx="1800650" cy="9801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모서리가 둥근 직사각형 8"/>
          <p:cNvSpPr/>
          <p:nvPr/>
        </p:nvSpPr>
        <p:spPr>
          <a:xfrm>
            <a:off x="124502" y="511384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4" name="직사각형 13"/>
          <p:cNvSpPr/>
          <p:nvPr/>
        </p:nvSpPr>
        <p:spPr>
          <a:xfrm>
            <a:off x="4452561" y="5747955"/>
            <a:ext cx="1800650" cy="9801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모서리가 둥근 직사각형 8"/>
          <p:cNvSpPr/>
          <p:nvPr/>
        </p:nvSpPr>
        <p:spPr>
          <a:xfrm>
            <a:off x="4399585" y="562755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6" name="모서리가 둥근 직사각형 8"/>
          <p:cNvSpPr/>
          <p:nvPr/>
        </p:nvSpPr>
        <p:spPr>
          <a:xfrm>
            <a:off x="3404272" y="600433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37" name="모서리가 둥근 직사각형 8"/>
          <p:cNvSpPr/>
          <p:nvPr/>
        </p:nvSpPr>
        <p:spPr>
          <a:xfrm>
            <a:off x="5574577" y="237685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38" name="직사각형 13"/>
          <p:cNvSpPr/>
          <p:nvPr/>
        </p:nvSpPr>
        <p:spPr>
          <a:xfrm>
            <a:off x="2366744" y="2500084"/>
            <a:ext cx="3077435" cy="83450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모서리가 둥근 직사각형 8"/>
          <p:cNvSpPr/>
          <p:nvPr/>
        </p:nvSpPr>
        <p:spPr>
          <a:xfrm>
            <a:off x="4888679" y="232775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9" name="모서리가 둥근 직사각형 8"/>
          <p:cNvSpPr/>
          <p:nvPr/>
        </p:nvSpPr>
        <p:spPr>
          <a:xfrm>
            <a:off x="5352886" y="323909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1550" y="669617"/>
            <a:ext cx="6492301" cy="6110678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운행일정 삭제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15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17"/>
            <a:ext cx="2474157" cy="2681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조회가 완료된 상태</a:t>
            </a:r>
          </a:p>
          <a:p>
            <a:endParaRPr lang="ko-KR" altLang="en-US" sz="1000" b="1" i="1">
              <a:solidFill>
                <a:schemeClr val="accent1"/>
              </a:solidFill>
            </a:endParaRPr>
          </a:p>
          <a:p>
            <a:r>
              <a:rPr lang="ko-KR" altLang="en-US" sz="1000" b="1"/>
              <a:t>1. 상단 운행일정 목록에서 삭제할 항목</a:t>
            </a:r>
          </a:p>
          <a:p>
            <a:r>
              <a:rPr lang="ko-KR" altLang="en-US" sz="1000" b="1"/>
              <a:t>    선택(다중선택 가능)</a:t>
            </a:r>
          </a:p>
          <a:p>
            <a:endParaRPr lang="ko-KR" altLang="en-US" sz="1000" b="1"/>
          </a:p>
          <a:p>
            <a:r>
              <a:rPr lang="ko-KR" altLang="en-US" sz="1000" b="1"/>
              <a:t>2. 선택된 항목으로 삭제 진행</a:t>
            </a:r>
          </a:p>
          <a:p>
            <a:endParaRPr lang="ko-KR" altLang="en-US" sz="1000" b="1"/>
          </a:p>
          <a:p>
            <a:r>
              <a:rPr lang="ko-KR" altLang="en-US" sz="1000" b="1"/>
              <a:t>3. 삭제할 항목 미선택 상태에서 삭제버튼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삭제확인 대화상자</a:t>
            </a:r>
          </a:p>
          <a:p>
            <a:r>
              <a:rPr lang="ko-KR" altLang="en-US" sz="1000" b="1"/>
              <a:t>    확인 : 선택된 운행일정들을 삭제</a:t>
            </a:r>
          </a:p>
          <a:p>
            <a:r>
              <a:rPr lang="ko-KR" altLang="en-US" sz="1000" b="1"/>
              <a:t>    취소 : 상태유지</a:t>
            </a:r>
          </a:p>
          <a:p>
            <a:endParaRPr lang="ko-KR" altLang="en-US" sz="1000" b="1"/>
          </a:p>
          <a:p>
            <a:r>
              <a:rPr lang="ko-KR" altLang="en-US" sz="1000" b="1"/>
              <a:t>5. 삭제실패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삭제성공 시 메세지 출력</a:t>
            </a:r>
          </a:p>
        </p:txBody>
      </p:sp>
      <p:sp>
        <p:nvSpPr>
          <p:cNvPr id="38" name="직사각형 13"/>
          <p:cNvSpPr/>
          <p:nvPr/>
        </p:nvSpPr>
        <p:spPr>
          <a:xfrm>
            <a:off x="2366744" y="2551256"/>
            <a:ext cx="116502" cy="78279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모서리가 둥근 직사각형 8"/>
          <p:cNvSpPr/>
          <p:nvPr/>
        </p:nvSpPr>
        <p:spPr>
          <a:xfrm>
            <a:off x="2078640" y="333404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0" name="직사각형 13"/>
          <p:cNvSpPr/>
          <p:nvPr/>
        </p:nvSpPr>
        <p:spPr>
          <a:xfrm>
            <a:off x="5613113" y="2126854"/>
            <a:ext cx="524736" cy="291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모서리가 둥근 직사각형 8"/>
          <p:cNvSpPr/>
          <p:nvPr/>
        </p:nvSpPr>
        <p:spPr>
          <a:xfrm>
            <a:off x="6050184" y="237685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42" name="그림 27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230454" y="3869008"/>
            <a:ext cx="1800650" cy="980116"/>
          </a:xfrm>
          <a:prstGeom prst="rect">
            <a:avLst/>
          </a:prstGeom>
        </p:spPr>
      </p:pic>
      <p:pic>
        <p:nvPicPr>
          <p:cNvPr id="43" name="그림 28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4624976" y="5190470"/>
            <a:ext cx="1800649" cy="980116"/>
          </a:xfrm>
          <a:prstGeom prst="rect">
            <a:avLst/>
          </a:prstGeom>
        </p:spPr>
      </p:pic>
      <p:sp>
        <p:nvSpPr>
          <p:cNvPr id="44" name="직사각형 13"/>
          <p:cNvSpPr/>
          <p:nvPr/>
        </p:nvSpPr>
        <p:spPr>
          <a:xfrm>
            <a:off x="230454" y="3869008"/>
            <a:ext cx="1800650" cy="9801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모서리가 둥근 직사각형 8"/>
          <p:cNvSpPr/>
          <p:nvPr/>
        </p:nvSpPr>
        <p:spPr>
          <a:xfrm>
            <a:off x="177478" y="372495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직사각형 13"/>
          <p:cNvSpPr/>
          <p:nvPr/>
        </p:nvSpPr>
        <p:spPr>
          <a:xfrm>
            <a:off x="4624976" y="5190470"/>
            <a:ext cx="1800650" cy="9801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모서리가 둥근 직사각형 8"/>
          <p:cNvSpPr/>
          <p:nvPr/>
        </p:nvSpPr>
        <p:spPr>
          <a:xfrm>
            <a:off x="4572000" y="507006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pic>
        <p:nvPicPr>
          <p:cNvPr id="48" name="그림 27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69054" y="5065116"/>
            <a:ext cx="1809586" cy="960132"/>
          </a:xfrm>
          <a:prstGeom prst="rect">
            <a:avLst/>
          </a:prstGeom>
        </p:spPr>
      </p:pic>
      <p:sp>
        <p:nvSpPr>
          <p:cNvPr id="49" name="직사각형 13"/>
          <p:cNvSpPr/>
          <p:nvPr/>
        </p:nvSpPr>
        <p:spPr>
          <a:xfrm>
            <a:off x="269054" y="5070068"/>
            <a:ext cx="1800650" cy="95518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모서리가 둥근 직사각형 8"/>
          <p:cNvSpPr/>
          <p:nvPr/>
        </p:nvSpPr>
        <p:spPr>
          <a:xfrm>
            <a:off x="216078" y="492601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51" name="그림 27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4572000" y="3988894"/>
            <a:ext cx="1800650" cy="937122"/>
          </a:xfrm>
          <a:prstGeom prst="rect">
            <a:avLst/>
          </a:prstGeom>
        </p:spPr>
      </p:pic>
      <p:sp>
        <p:nvSpPr>
          <p:cNvPr id="52" name="직사각형 13"/>
          <p:cNvSpPr/>
          <p:nvPr/>
        </p:nvSpPr>
        <p:spPr>
          <a:xfrm>
            <a:off x="4572000" y="3963959"/>
            <a:ext cx="1800650" cy="95518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모서리가 둥근 직사각형 8"/>
          <p:cNvSpPr/>
          <p:nvPr/>
        </p:nvSpPr>
        <p:spPr>
          <a:xfrm>
            <a:off x="4519024" y="381990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8" y="669617"/>
            <a:ext cx="6467464" cy="6110678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16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16"/>
            <a:ext cx="2474157" cy="24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조회결과가 존재하지 않는 화면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등록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17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3253" y="669617"/>
            <a:ext cx="6473575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23"/>
            <a:ext cx="2474157" cy="242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등록화면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916420" y="2617382"/>
            <a:ext cx="7308983" cy="64003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60157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3600" b="1" i="0" spc="5">
                <a:solidFill>
                  <a:srgbClr val="F2F2F2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공통 화면</a:t>
            </a:r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등록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운행일정 등록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18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83253" y="669617"/>
            <a:ext cx="6473575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20"/>
            <a:ext cx="2474157" cy="512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운행일정을 구성하는  기본적인 항목</a:t>
            </a:r>
          </a:p>
          <a:p>
            <a:r>
              <a:rPr lang="ko-KR" altLang="en-US" sz="1000" b="1"/>
              <a:t>- 출발일시, 도착일시의 초기 값은 시스템</a:t>
            </a:r>
          </a:p>
          <a:p>
            <a:r>
              <a:rPr lang="ko-KR" altLang="en-US" sz="1000" b="1"/>
              <a:t>   의 현재일시로 자동선택</a:t>
            </a:r>
          </a:p>
          <a:p>
            <a:r>
              <a:rPr lang="ko-KR" altLang="en-US" sz="1000" b="1"/>
              <a:t>- 요금입력 시 천단위구분자(,)가 자동입력</a:t>
            </a:r>
          </a:p>
          <a:p>
            <a:r>
              <a:rPr lang="ko-KR" altLang="en-US" sz="1000" b="1"/>
              <a:t>   되며 최대 10자리까지 입력가능</a:t>
            </a:r>
          </a:p>
          <a:p>
            <a:endParaRPr lang="ko-KR" altLang="en-US" sz="1000" b="1"/>
          </a:p>
          <a:p>
            <a:r>
              <a:rPr lang="ko-KR" altLang="en-US" sz="1000" b="1"/>
              <a:t>2. 열차번호, 출발역, 도착역은 검색버튼을</a:t>
            </a:r>
          </a:p>
          <a:p>
            <a:r>
              <a:rPr lang="ko-KR" altLang="en-US" sz="1000" b="1"/>
              <a:t>   이용하여 입력(열차종류는 열차번호</a:t>
            </a:r>
          </a:p>
          <a:p>
            <a:r>
              <a:rPr lang="ko-KR" altLang="en-US" sz="1000" b="1"/>
              <a:t>   검색에서 선택된 열차의 종류로 자동</a:t>
            </a:r>
          </a:p>
          <a:p>
            <a:r>
              <a:rPr lang="ko-KR" altLang="en-US" sz="1000" b="1"/>
              <a:t>   입력)</a:t>
            </a:r>
          </a:p>
          <a:p>
            <a:endParaRPr lang="ko-KR" altLang="en-US" sz="1000" b="1"/>
          </a:p>
          <a:p>
            <a:r>
              <a:rPr lang="ko-KR" altLang="en-US" sz="1000" b="1"/>
              <a:t>3. 등록버튼 클릭 시 운행일정에 미입력 항</a:t>
            </a:r>
          </a:p>
          <a:p>
            <a:r>
              <a:rPr lang="ko-KR" altLang="en-US" sz="1000" b="1"/>
              <a:t>    목이 존재 할 경유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경유지가 등록된 상태에서 운행일정의</a:t>
            </a:r>
          </a:p>
          <a:p>
            <a:r>
              <a:rPr lang="ko-KR" altLang="en-US" sz="1000" b="1"/>
              <a:t>   출발일시 또는 도착일시의 변경하려</a:t>
            </a:r>
          </a:p>
          <a:p>
            <a:r>
              <a:rPr lang="ko-KR" altLang="en-US" sz="1000" b="1"/>
              <a:t>   했을 경우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호실을 등록하지 않은 상태에서</a:t>
            </a:r>
          </a:p>
          <a:p>
            <a:r>
              <a:rPr lang="ko-KR" altLang="en-US" sz="1000" b="1"/>
              <a:t>    등록버튼 클릭 시 메세지 출력</a:t>
            </a:r>
          </a:p>
          <a:p>
            <a:endParaRPr lang="ko-KR" altLang="en-US" sz="1000" b="1"/>
          </a:p>
          <a:p>
            <a:pPr lvl="0"/>
            <a:r>
              <a:rPr lang="ko-KR" altLang="en-US" sz="1000" b="1"/>
              <a:t>6. </a:t>
            </a:r>
            <a:r>
              <a:rPr lang="ko-KR" altLang="en-US" sz="1000" b="1" i="0">
                <a:solidFill>
                  <a:schemeClr val="tx1"/>
                </a:solidFill>
              </a:rPr>
              <a:t>입력한 운행일정 정보가 등록되어있는</a:t>
            </a:r>
          </a:p>
          <a:p>
            <a:pPr lvl="0"/>
            <a:r>
              <a:rPr lang="ko-KR" altLang="en-US" sz="1000" b="1" i="0">
                <a:solidFill>
                  <a:schemeClr val="tx1"/>
                </a:solidFill>
              </a:rPr>
              <a:t>   운앻일정 정보와 동일한 경우 메세지 </a:t>
            </a:r>
          </a:p>
          <a:p>
            <a:pPr lvl="0"/>
            <a:r>
              <a:rPr lang="ko-KR" altLang="en-US" sz="1000" b="1" i="0">
                <a:solidFill>
                  <a:schemeClr val="tx1"/>
                </a:solidFill>
              </a:rPr>
              <a:t>   출력</a:t>
            </a:r>
            <a:endParaRPr lang="ko-KR" altLang="en-US" sz="1000" b="1"/>
          </a:p>
          <a:p>
            <a:endParaRPr lang="ko-KR" altLang="en-US" sz="1000" b="1"/>
          </a:p>
          <a:p>
            <a:r>
              <a:rPr lang="ko-KR" altLang="en-US" sz="1000" b="1"/>
              <a:t>7. 등록버튼 클릭 시 대화상자 출력</a:t>
            </a:r>
          </a:p>
          <a:p>
            <a:r>
              <a:rPr lang="ko-KR" altLang="en-US" sz="1000" b="1"/>
              <a:t>   확인 : 운행일정 등록 후 운행일정 관리</a:t>
            </a:r>
          </a:p>
          <a:p>
            <a:r>
              <a:rPr lang="ko-KR" altLang="en-US" sz="1000" b="1"/>
              <a:t>             화면으로 이동</a:t>
            </a:r>
          </a:p>
          <a:p>
            <a:r>
              <a:rPr lang="ko-KR" altLang="en-US" sz="1000" b="1"/>
              <a:t>   취소 : 상태유지</a:t>
            </a:r>
          </a:p>
          <a:p>
            <a:endParaRPr lang="ko-KR" altLang="en-US" sz="1000" b="1"/>
          </a:p>
          <a:p>
            <a:r>
              <a:rPr lang="ko-KR" altLang="en-US" sz="1000" b="1"/>
              <a:t>8. 취소버튼 클릭 시 대화상자 출력</a:t>
            </a:r>
          </a:p>
          <a:p>
            <a:r>
              <a:rPr lang="ko-KR" altLang="en-US" sz="1000" b="1"/>
              <a:t>   확인 : 운행일정관리화면으로 이동</a:t>
            </a:r>
          </a:p>
          <a:p>
            <a:r>
              <a:rPr lang="ko-KR" altLang="en-US" sz="1000" b="1"/>
              <a:t>   취소 : 상태유지</a:t>
            </a:r>
          </a:p>
        </p:txBody>
      </p:sp>
      <p:sp>
        <p:nvSpPr>
          <p:cNvPr id="17" name="직사각형 13"/>
          <p:cNvSpPr/>
          <p:nvPr/>
        </p:nvSpPr>
        <p:spPr>
          <a:xfrm>
            <a:off x="1258804" y="3117553"/>
            <a:ext cx="5225354" cy="5403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13"/>
          <p:cNvSpPr/>
          <p:nvPr/>
        </p:nvSpPr>
        <p:spPr>
          <a:xfrm>
            <a:off x="3181971" y="3216301"/>
            <a:ext cx="382406" cy="43562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모서리가 둥근 직사각형 8"/>
          <p:cNvSpPr/>
          <p:nvPr/>
        </p:nvSpPr>
        <p:spPr>
          <a:xfrm>
            <a:off x="2995200" y="3027600"/>
            <a:ext cx="288000" cy="1908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8" name="모서리가 둥근 직사각형 8"/>
          <p:cNvSpPr/>
          <p:nvPr/>
        </p:nvSpPr>
        <p:spPr>
          <a:xfrm>
            <a:off x="1114752" y="302260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19" name="그림 18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204053" y="3889404"/>
            <a:ext cx="1775010" cy="842097"/>
          </a:xfrm>
          <a:prstGeom prst="rect">
            <a:avLst/>
          </a:prstGeom>
        </p:spPr>
      </p:pic>
      <p:pic>
        <p:nvPicPr>
          <p:cNvPr id="20" name="그림 1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16078" y="4906477"/>
            <a:ext cx="1775010" cy="764527"/>
          </a:xfrm>
          <a:prstGeom prst="rect">
            <a:avLst/>
          </a:prstGeom>
        </p:spPr>
      </p:pic>
      <p:pic>
        <p:nvPicPr>
          <p:cNvPr id="21" name="그림 18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2152057" y="3817378"/>
            <a:ext cx="2097477" cy="898104"/>
          </a:xfrm>
          <a:prstGeom prst="rect">
            <a:avLst/>
          </a:prstGeom>
        </p:spPr>
      </p:pic>
      <p:pic>
        <p:nvPicPr>
          <p:cNvPr id="22" name="그림 19"/>
          <p:cNvPicPr/>
          <p:nvPr/>
        </p:nvPicPr>
        <p:blipFill rotWithShape="1">
          <a:blip r:link="rId7">
            <a:alphaModFix/>
            <a:lum/>
          </a:blip>
          <a:srcRect/>
          <a:stretch>
            <a:fillRect/>
          </a:stretch>
        </p:blipFill>
        <p:spPr>
          <a:xfrm>
            <a:off x="216078" y="5861865"/>
            <a:ext cx="1345746" cy="764527"/>
          </a:xfrm>
          <a:prstGeom prst="rect">
            <a:avLst/>
          </a:prstGeom>
        </p:spPr>
      </p:pic>
      <p:pic>
        <p:nvPicPr>
          <p:cNvPr id="23" name="그림 19"/>
          <p:cNvPicPr/>
          <p:nvPr/>
        </p:nvPicPr>
        <p:blipFill rotWithShape="1">
          <a:blip r:link="rId8">
            <a:alphaModFix/>
            <a:lum/>
          </a:blip>
          <a:srcRect/>
          <a:stretch>
            <a:fillRect/>
          </a:stretch>
        </p:blipFill>
        <p:spPr>
          <a:xfrm>
            <a:off x="1714224" y="5862681"/>
            <a:ext cx="1424975" cy="764527"/>
          </a:xfrm>
          <a:prstGeom prst="rect">
            <a:avLst/>
          </a:prstGeom>
        </p:spPr>
      </p:pic>
      <p:sp>
        <p:nvSpPr>
          <p:cNvPr id="24" name="직사각형 13"/>
          <p:cNvSpPr/>
          <p:nvPr/>
        </p:nvSpPr>
        <p:spPr>
          <a:xfrm>
            <a:off x="204053" y="3889404"/>
            <a:ext cx="1775010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직사각형 13"/>
          <p:cNvSpPr/>
          <p:nvPr/>
        </p:nvSpPr>
        <p:spPr>
          <a:xfrm>
            <a:off x="204053" y="4916952"/>
            <a:ext cx="1775010" cy="75405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직사각형 13"/>
          <p:cNvSpPr/>
          <p:nvPr/>
        </p:nvSpPr>
        <p:spPr>
          <a:xfrm>
            <a:off x="204053" y="5831905"/>
            <a:ext cx="1357771" cy="79448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직사각형 13"/>
          <p:cNvSpPr/>
          <p:nvPr/>
        </p:nvSpPr>
        <p:spPr>
          <a:xfrm>
            <a:off x="1714224" y="5862681"/>
            <a:ext cx="1426344" cy="76371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직사각형 13"/>
          <p:cNvSpPr/>
          <p:nvPr/>
        </p:nvSpPr>
        <p:spPr>
          <a:xfrm>
            <a:off x="2160780" y="3817378"/>
            <a:ext cx="2088754" cy="89810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모서리가 둥근 직사각형 8"/>
          <p:cNvSpPr/>
          <p:nvPr/>
        </p:nvSpPr>
        <p:spPr>
          <a:xfrm>
            <a:off x="83253" y="372495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0" name="모서리가 둥근 직사각형 8"/>
          <p:cNvSpPr/>
          <p:nvPr/>
        </p:nvSpPr>
        <p:spPr>
          <a:xfrm>
            <a:off x="91601" y="481152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1" name="모서리가 둥근 직사각형 8"/>
          <p:cNvSpPr/>
          <p:nvPr/>
        </p:nvSpPr>
        <p:spPr>
          <a:xfrm>
            <a:off x="91601" y="576691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32" name="모서리가 둥근 직사각형 8"/>
          <p:cNvSpPr/>
          <p:nvPr/>
        </p:nvSpPr>
        <p:spPr>
          <a:xfrm>
            <a:off x="2852465" y="576773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33" name="모서리가 둥근 직사각형 8"/>
          <p:cNvSpPr/>
          <p:nvPr/>
        </p:nvSpPr>
        <p:spPr>
          <a:xfrm>
            <a:off x="2152057" y="369950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34" name="그림 19"/>
          <p:cNvPicPr/>
          <p:nvPr/>
        </p:nvPicPr>
        <p:blipFill rotWithShape="1">
          <a:blip r:link="rId9">
            <a:alphaModFix/>
            <a:lum/>
          </a:blip>
          <a:srcRect/>
          <a:stretch>
            <a:fillRect/>
          </a:stretch>
        </p:blipFill>
        <p:spPr>
          <a:xfrm>
            <a:off x="4716052" y="5841647"/>
            <a:ext cx="1743410" cy="764527"/>
          </a:xfrm>
          <a:prstGeom prst="rect">
            <a:avLst/>
          </a:prstGeom>
        </p:spPr>
      </p:pic>
      <p:sp>
        <p:nvSpPr>
          <p:cNvPr id="35" name="직사각형 13"/>
          <p:cNvSpPr/>
          <p:nvPr/>
        </p:nvSpPr>
        <p:spPr>
          <a:xfrm>
            <a:off x="4684452" y="5852122"/>
            <a:ext cx="1775010" cy="75405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모서리가 둥근 직사각형 8"/>
          <p:cNvSpPr/>
          <p:nvPr/>
        </p:nvSpPr>
        <p:spPr>
          <a:xfrm>
            <a:off x="4572000" y="57466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등록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열차검색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19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1551" y="669617"/>
            <a:ext cx="6507177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19"/>
            <a:ext cx="2474157" cy="3290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등록화면의 열차번호항목의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검색버튼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검색할 열차번호 입력 후 검색버튼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2. 조회된 열차목록에서 사용할 열차 선택</a:t>
            </a:r>
          </a:p>
          <a:p>
            <a:endParaRPr lang="ko-KR" altLang="en-US" sz="1000" b="1"/>
          </a:p>
          <a:p>
            <a:r>
              <a:rPr lang="ko-KR" altLang="en-US" sz="1000" b="1"/>
              <a:t>3. 열차선택 후 확인버튼 클릭 시 운행일정</a:t>
            </a:r>
          </a:p>
          <a:p>
            <a:r>
              <a:rPr lang="ko-KR" altLang="en-US" sz="1000" b="1"/>
              <a:t>    의 열차번호와 열차종류가 선택한</a:t>
            </a:r>
          </a:p>
          <a:p>
            <a:r>
              <a:rPr lang="ko-KR" altLang="en-US" sz="1000" b="1"/>
              <a:t>   열차정보로 자동입력</a:t>
            </a:r>
          </a:p>
          <a:p>
            <a:endParaRPr lang="ko-KR" altLang="en-US" sz="1000" b="1"/>
          </a:p>
          <a:p>
            <a:r>
              <a:rPr lang="ko-KR" altLang="en-US" sz="1000" b="1"/>
              <a:t>4. 열차검색화면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5. 열차번호 미입력상태에서 검색버튼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열차 미선택상태에서 확인 버튼 클릭 시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조회된 열차가 존재하지 않을 경우</a:t>
            </a:r>
          </a:p>
          <a:p>
            <a:r>
              <a:rPr lang="ko-KR" altLang="en-US" sz="1000" b="1"/>
              <a:t>   메세지 출력</a:t>
            </a:r>
          </a:p>
        </p:txBody>
      </p:sp>
      <p:pic>
        <p:nvPicPr>
          <p:cNvPr id="8" name="그림 7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178414" y="4422763"/>
            <a:ext cx="2169868" cy="1052794"/>
          </a:xfrm>
          <a:prstGeom prst="rect">
            <a:avLst/>
          </a:prstGeom>
        </p:spPr>
      </p:pic>
      <p:pic>
        <p:nvPicPr>
          <p:cNvPr id="9" name="그림 8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2468995" y="4422763"/>
            <a:ext cx="1927484" cy="1052795"/>
          </a:xfrm>
          <a:prstGeom prst="rect">
            <a:avLst/>
          </a:prstGeom>
        </p:spPr>
      </p:pic>
      <p:sp>
        <p:nvSpPr>
          <p:cNvPr id="10" name="직사각형 13"/>
          <p:cNvSpPr/>
          <p:nvPr/>
        </p:nvSpPr>
        <p:spPr>
          <a:xfrm>
            <a:off x="2448884" y="4439435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모서리가 둥근 직사각형 8"/>
          <p:cNvSpPr/>
          <p:nvPr/>
        </p:nvSpPr>
        <p:spPr>
          <a:xfrm>
            <a:off x="2440161" y="432156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2" name="직사각형 13"/>
          <p:cNvSpPr/>
          <p:nvPr/>
        </p:nvSpPr>
        <p:spPr>
          <a:xfrm>
            <a:off x="187137" y="4439435"/>
            <a:ext cx="216114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모서리가 둥근 직사각형 8"/>
          <p:cNvSpPr/>
          <p:nvPr/>
        </p:nvSpPr>
        <p:spPr>
          <a:xfrm>
            <a:off x="178414" y="424953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204231" y="2911249"/>
            <a:ext cx="2302454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3"/>
          <p:cNvSpPr/>
          <p:nvPr/>
        </p:nvSpPr>
        <p:spPr>
          <a:xfrm>
            <a:off x="2182208" y="3286169"/>
            <a:ext cx="2302454" cy="14490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직사각형 13"/>
          <p:cNvSpPr/>
          <p:nvPr/>
        </p:nvSpPr>
        <p:spPr>
          <a:xfrm>
            <a:off x="3603678" y="4120488"/>
            <a:ext cx="464140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직사각형 13"/>
          <p:cNvSpPr/>
          <p:nvPr/>
        </p:nvSpPr>
        <p:spPr>
          <a:xfrm>
            <a:off x="4105482" y="4120488"/>
            <a:ext cx="464140" cy="17489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3673326" y="273698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9" name="모서리가 둥근 직사각형 8"/>
          <p:cNvSpPr/>
          <p:nvPr/>
        </p:nvSpPr>
        <p:spPr>
          <a:xfrm>
            <a:off x="3355458" y="334362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0" name="모서리가 둥근 직사각형 8"/>
          <p:cNvSpPr/>
          <p:nvPr/>
        </p:nvSpPr>
        <p:spPr>
          <a:xfrm>
            <a:off x="3355458" y="396395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모서리가 둥근 직사각형 8"/>
          <p:cNvSpPr/>
          <p:nvPr/>
        </p:nvSpPr>
        <p:spPr>
          <a:xfrm>
            <a:off x="4427948" y="396395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22" name="그림 8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34612" y="5634211"/>
            <a:ext cx="1969618" cy="1052795"/>
          </a:xfrm>
          <a:prstGeom prst="rect">
            <a:avLst/>
          </a:prstGeom>
        </p:spPr>
      </p:pic>
      <p:sp>
        <p:nvSpPr>
          <p:cNvPr id="23" name="직사각형 13"/>
          <p:cNvSpPr/>
          <p:nvPr/>
        </p:nvSpPr>
        <p:spPr>
          <a:xfrm>
            <a:off x="234612" y="5650883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모서리가 둥근 직사각형 8"/>
          <p:cNvSpPr/>
          <p:nvPr/>
        </p:nvSpPr>
        <p:spPr>
          <a:xfrm>
            <a:off x="225889" y="553300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등록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역 검색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20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95062" y="669617"/>
            <a:ext cx="6493665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16"/>
            <a:ext cx="2474157" cy="43576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등록화면의 출발역 또는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 도착역 항목의 검색버튼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검색할 역 명 입력 후 검색버튼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2. 조회된 역 목록에서 사용할 역 선택</a:t>
            </a:r>
          </a:p>
          <a:p>
            <a:endParaRPr lang="ko-KR" altLang="en-US" sz="1000" b="1"/>
          </a:p>
          <a:p>
            <a:r>
              <a:rPr lang="ko-KR" altLang="en-US" sz="1000" b="1"/>
              <a:t>3. 역 선택 후 확인버튼 클릭 시 운행일정</a:t>
            </a:r>
          </a:p>
          <a:p>
            <a:r>
              <a:rPr lang="ko-KR" altLang="en-US" sz="1000" b="1"/>
              <a:t>    의 출발역 또는 도착역에 자동입력</a:t>
            </a:r>
          </a:p>
          <a:p>
            <a:r>
              <a:rPr lang="ko-KR" altLang="en-US" sz="1000" b="1"/>
              <a:t>    (검색버튼에 따라 달라짐)</a:t>
            </a:r>
          </a:p>
          <a:p>
            <a:endParaRPr lang="ko-KR" altLang="en-US" sz="1000" b="1"/>
          </a:p>
          <a:p>
            <a:r>
              <a:rPr lang="ko-KR" altLang="en-US" sz="1000" b="1"/>
              <a:t>4. 역 검색화면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5. 역 명 미입력상태에서 검색버튼 클릭 시 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역 미선택상태에서 확인 버튼 클릭 시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조회된 역이 존재하지 않을 경우</a:t>
            </a:r>
          </a:p>
          <a:p>
            <a:r>
              <a:rPr lang="ko-KR" altLang="en-US" sz="1000" b="1"/>
              <a:t>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출발역 또는 도착역에서 사용 중인</a:t>
            </a:r>
          </a:p>
          <a:p>
            <a:r>
              <a:rPr lang="ko-KR" altLang="en-US" sz="1000" b="1"/>
              <a:t>   역을 선택한 후 확인 버튼 클릭 시</a:t>
            </a:r>
          </a:p>
          <a:p>
            <a:r>
              <a:rPr lang="ko-KR" altLang="en-US" sz="1000" b="1"/>
              <a:t>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9. 경유지에서 사용 중인 역을 선태한 후</a:t>
            </a:r>
          </a:p>
          <a:p>
            <a:r>
              <a:rPr lang="ko-KR" altLang="en-US" sz="1000" b="1"/>
              <a:t>    확인 버튼 클릭 시 메세지 출력</a:t>
            </a:r>
          </a:p>
        </p:txBody>
      </p:sp>
      <p:pic>
        <p:nvPicPr>
          <p:cNvPr id="8" name="그림 7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234612" y="3776439"/>
            <a:ext cx="2113670" cy="1052794"/>
          </a:xfrm>
          <a:prstGeom prst="rect">
            <a:avLst/>
          </a:prstGeom>
        </p:spPr>
      </p:pic>
      <p:pic>
        <p:nvPicPr>
          <p:cNvPr id="9" name="그림 8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448883" y="3776439"/>
            <a:ext cx="1967161" cy="1052795"/>
          </a:xfrm>
          <a:prstGeom prst="rect">
            <a:avLst/>
          </a:prstGeom>
        </p:spPr>
      </p:pic>
      <p:sp>
        <p:nvSpPr>
          <p:cNvPr id="10" name="직사각형 13"/>
          <p:cNvSpPr/>
          <p:nvPr/>
        </p:nvSpPr>
        <p:spPr>
          <a:xfrm>
            <a:off x="2448884" y="3793111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모서리가 둥근 직사각형 8"/>
          <p:cNvSpPr/>
          <p:nvPr/>
        </p:nvSpPr>
        <p:spPr>
          <a:xfrm>
            <a:off x="2440161" y="367523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2" name="직사각형 13"/>
          <p:cNvSpPr/>
          <p:nvPr/>
        </p:nvSpPr>
        <p:spPr>
          <a:xfrm>
            <a:off x="187137" y="3791201"/>
            <a:ext cx="216114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모서리가 둥근 직사각형 8"/>
          <p:cNvSpPr/>
          <p:nvPr/>
        </p:nvSpPr>
        <p:spPr>
          <a:xfrm>
            <a:off x="178414" y="360130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348283" y="2046937"/>
            <a:ext cx="2002447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3"/>
          <p:cNvSpPr/>
          <p:nvPr/>
        </p:nvSpPr>
        <p:spPr>
          <a:xfrm>
            <a:off x="2223281" y="2391864"/>
            <a:ext cx="2124476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직사각형 13"/>
          <p:cNvSpPr/>
          <p:nvPr/>
        </p:nvSpPr>
        <p:spPr>
          <a:xfrm>
            <a:off x="3447723" y="3256176"/>
            <a:ext cx="464140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직사각형 13"/>
          <p:cNvSpPr/>
          <p:nvPr/>
        </p:nvSpPr>
        <p:spPr>
          <a:xfrm>
            <a:off x="3949527" y="3256176"/>
            <a:ext cx="464140" cy="17489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3517371" y="187267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9" name="모서리가 둥근 직사각형 8"/>
          <p:cNvSpPr/>
          <p:nvPr/>
        </p:nvSpPr>
        <p:spPr>
          <a:xfrm>
            <a:off x="2881040" y="255661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0" name="모서리가 둥근 직사각형 8"/>
          <p:cNvSpPr/>
          <p:nvPr/>
        </p:nvSpPr>
        <p:spPr>
          <a:xfrm>
            <a:off x="3199503" y="309964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모서리가 둥근 직사각형 8"/>
          <p:cNvSpPr/>
          <p:nvPr/>
        </p:nvSpPr>
        <p:spPr>
          <a:xfrm>
            <a:off x="4271993" y="309964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22" name="그림 8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34612" y="4987886"/>
            <a:ext cx="1969618" cy="1052795"/>
          </a:xfrm>
          <a:prstGeom prst="rect">
            <a:avLst/>
          </a:prstGeom>
        </p:spPr>
      </p:pic>
      <p:sp>
        <p:nvSpPr>
          <p:cNvPr id="23" name="직사각형 13"/>
          <p:cNvSpPr/>
          <p:nvPr/>
        </p:nvSpPr>
        <p:spPr>
          <a:xfrm>
            <a:off x="234612" y="5004558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모서리가 둥근 직사각형 8"/>
          <p:cNvSpPr/>
          <p:nvPr/>
        </p:nvSpPr>
        <p:spPr>
          <a:xfrm>
            <a:off x="225889" y="488668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25" name="그림 8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2429834" y="4997389"/>
            <a:ext cx="1894619" cy="1052795"/>
          </a:xfrm>
          <a:prstGeom prst="rect">
            <a:avLst/>
          </a:prstGeom>
        </p:spPr>
      </p:pic>
      <p:sp>
        <p:nvSpPr>
          <p:cNvPr id="26" name="직사각형 13"/>
          <p:cNvSpPr/>
          <p:nvPr/>
        </p:nvSpPr>
        <p:spPr>
          <a:xfrm>
            <a:off x="2395908" y="5014061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모서리가 둥근 직사각형 8"/>
          <p:cNvSpPr/>
          <p:nvPr/>
        </p:nvSpPr>
        <p:spPr>
          <a:xfrm>
            <a:off x="2440161" y="489776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31" name="그림 8"/>
          <p:cNvPicPr/>
          <p:nvPr/>
        </p:nvPicPr>
        <p:blipFill rotWithShape="1">
          <a:blip r:link="rId7">
            <a:alphaModFix/>
            <a:lum/>
          </a:blip>
          <a:srcRect/>
          <a:stretch>
            <a:fillRect/>
          </a:stretch>
        </p:blipFill>
        <p:spPr>
          <a:xfrm>
            <a:off x="4572000" y="5130354"/>
            <a:ext cx="1928545" cy="1036123"/>
          </a:xfrm>
          <a:prstGeom prst="rect">
            <a:avLst/>
          </a:prstGeom>
        </p:spPr>
      </p:pic>
      <p:sp>
        <p:nvSpPr>
          <p:cNvPr id="32" name="직사각형 13"/>
          <p:cNvSpPr/>
          <p:nvPr/>
        </p:nvSpPr>
        <p:spPr>
          <a:xfrm>
            <a:off x="4572000" y="5130354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모서리가 둥근 직사각형 8"/>
          <p:cNvSpPr/>
          <p:nvPr/>
        </p:nvSpPr>
        <p:spPr>
          <a:xfrm>
            <a:off x="4616253" y="501406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등록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경유지 등록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21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7338" y="669617"/>
            <a:ext cx="6501390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09"/>
            <a:ext cx="2474157" cy="5586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등록화면의 경유지 우측상단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 추가버튼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경유지 목록 우측상단의 추가버튼을</a:t>
            </a:r>
          </a:p>
          <a:p>
            <a:r>
              <a:rPr lang="ko-KR" altLang="en-US" sz="1000" b="1"/>
              <a:t>   클릭 시 경유지 등록 다이알로그 생성</a:t>
            </a:r>
          </a:p>
          <a:p>
            <a:endParaRPr lang="ko-KR" altLang="en-US" sz="1000" b="1"/>
          </a:p>
          <a:p>
            <a:r>
              <a:rPr lang="ko-KR" altLang="en-US" sz="1000" b="1"/>
              <a:t>2. 출발역, 도착역 이전역, 다음역은 우측</a:t>
            </a:r>
          </a:p>
          <a:p>
            <a:r>
              <a:rPr lang="ko-KR" altLang="en-US" sz="1000" b="1"/>
              <a:t>   의 검색버튼을 이용하여 입력</a:t>
            </a:r>
          </a:p>
          <a:p>
            <a:r>
              <a:rPr lang="ko-KR" altLang="en-US" sz="1000" b="1"/>
              <a:t>- 출발역 : 다이알로그 생성 시 이전 행이 </a:t>
            </a:r>
          </a:p>
          <a:p>
            <a:r>
              <a:rPr lang="ko-KR" altLang="en-US" sz="1000" b="1"/>
              <a:t>   존재할 경우 이전 행의 도착역(다음역)</a:t>
            </a:r>
          </a:p>
          <a:p>
            <a:r>
              <a:rPr lang="ko-KR" altLang="en-US" sz="1000" b="1"/>
              <a:t>   이 자동입력 됨(변경가능)</a:t>
            </a:r>
          </a:p>
          <a:p>
            <a:r>
              <a:rPr lang="ko-KR" altLang="en-US" sz="1000" b="1"/>
              <a:t>- 도착역 : 역을 검색하여 도착역을 입력</a:t>
            </a:r>
          </a:p>
          <a:p>
            <a:r>
              <a:rPr lang="ko-KR" altLang="en-US" sz="1000" b="1"/>
              <a:t>   시 다음역 또한 도착역과 같은 역으로</a:t>
            </a:r>
          </a:p>
          <a:p>
            <a:r>
              <a:rPr lang="ko-KR" altLang="en-US" sz="1000" b="1"/>
              <a:t>   자동입력 됨</a:t>
            </a:r>
          </a:p>
          <a:p>
            <a:r>
              <a:rPr lang="ko-KR" altLang="en-US" sz="1000" b="1"/>
              <a:t>- 다음역 : 역을 검색하여 다음역을 입력</a:t>
            </a:r>
          </a:p>
          <a:p>
            <a:r>
              <a:rPr lang="ko-KR" altLang="en-US" sz="1000" b="1"/>
              <a:t>   시 도착역 또한 다음역과 같은 역으로</a:t>
            </a:r>
          </a:p>
          <a:p>
            <a:r>
              <a:rPr lang="ko-KR" altLang="en-US" sz="1000" b="1"/>
              <a:t>   자동입력 됨</a:t>
            </a:r>
          </a:p>
          <a:p>
            <a:r>
              <a:rPr lang="ko-KR" altLang="en-US" sz="1000" b="1"/>
              <a:t>- 이전역 : 다이알로그 생성 시 이전 행이 </a:t>
            </a:r>
          </a:p>
          <a:p>
            <a:r>
              <a:rPr lang="ko-KR" altLang="en-US" sz="1000" b="1"/>
              <a:t>   존재할 경우 이전 행의 출발역이 자동</a:t>
            </a:r>
          </a:p>
          <a:p>
            <a:r>
              <a:rPr lang="ko-KR" altLang="en-US" sz="1000" b="1"/>
              <a:t>   입력됨</a:t>
            </a:r>
          </a:p>
          <a:p>
            <a:r>
              <a:rPr lang="ko-KR" altLang="en-US" sz="1000" b="1"/>
              <a:t>- 이전 행이 존재하지 않는 경우 운행이정</a:t>
            </a:r>
          </a:p>
          <a:p>
            <a:r>
              <a:rPr lang="ko-KR" altLang="en-US" sz="1000" b="1"/>
              <a:t>   의 출발역이 자동입력되고 이전행을</a:t>
            </a:r>
          </a:p>
          <a:p>
            <a:r>
              <a:rPr lang="ko-KR" altLang="en-US" sz="1000" b="1"/>
              <a:t>   변경할 수 없다.(경유지의 첫 행의 이전</a:t>
            </a:r>
          </a:p>
          <a:p>
            <a:r>
              <a:rPr lang="ko-KR" altLang="en-US" sz="1000" b="1"/>
              <a:t>   역은 운행일정의 출발역에 따라 값이</a:t>
            </a:r>
          </a:p>
          <a:p>
            <a:r>
              <a:rPr lang="ko-KR" altLang="en-US" sz="1000" b="1"/>
              <a:t>    달라질 수 있다.)</a:t>
            </a:r>
          </a:p>
          <a:p>
            <a:r>
              <a:rPr lang="ko-KR" altLang="en-US" sz="1000" b="1"/>
              <a:t>- 출발일시, 도착일시 : 다이알로그 생성</a:t>
            </a:r>
          </a:p>
          <a:p>
            <a:r>
              <a:rPr lang="ko-KR" altLang="en-US" sz="1000" b="1"/>
              <a:t>   시 시스템의 현재일시가 자동선택 됨</a:t>
            </a:r>
          </a:p>
          <a:p>
            <a:endParaRPr lang="ko-KR" altLang="en-US" sz="1000" b="1"/>
          </a:p>
          <a:p>
            <a:r>
              <a:rPr lang="ko-KR" altLang="en-US" sz="1000" b="1"/>
              <a:t>3. 검색버튼 클릭 시 역 검색화면을 출력</a:t>
            </a:r>
          </a:p>
          <a:p>
            <a:r>
              <a:rPr lang="ko-KR" altLang="en-US" sz="1000" b="1"/>
              <a:t>    (역 검색화면에서 선택한 역을 자동</a:t>
            </a:r>
          </a:p>
          <a:p>
            <a:r>
              <a:rPr lang="ko-KR" altLang="en-US" sz="1000" b="1"/>
              <a:t>    입력)</a:t>
            </a:r>
          </a:p>
          <a:p>
            <a:endParaRPr lang="ko-KR" altLang="en-US" sz="1000" b="1"/>
          </a:p>
          <a:p>
            <a:r>
              <a:rPr lang="ko-KR" altLang="en-US" sz="1000" b="1"/>
              <a:t>4. 클릭 시 경유지 목록에 다이알로그에</a:t>
            </a:r>
          </a:p>
          <a:p>
            <a:r>
              <a:rPr lang="ko-KR" altLang="en-US" sz="1000" b="1"/>
              <a:t>   입력된 내용을 추가</a:t>
            </a:r>
          </a:p>
          <a:p>
            <a:endParaRPr lang="ko-KR" altLang="en-US" sz="1000" b="1"/>
          </a:p>
          <a:p>
            <a:r>
              <a:rPr lang="ko-KR" altLang="en-US" sz="1000" b="1"/>
              <a:t>5. 경유지 등록화면 닫기</a:t>
            </a:r>
          </a:p>
        </p:txBody>
      </p:sp>
      <p:sp>
        <p:nvSpPr>
          <p:cNvPr id="11" name="직사각형 13"/>
          <p:cNvSpPr/>
          <p:nvPr/>
        </p:nvSpPr>
        <p:spPr>
          <a:xfrm>
            <a:off x="3948496" y="3155444"/>
            <a:ext cx="464140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13"/>
          <p:cNvSpPr/>
          <p:nvPr/>
        </p:nvSpPr>
        <p:spPr>
          <a:xfrm>
            <a:off x="4450300" y="3155444"/>
            <a:ext cx="464140" cy="174894"/>
          </a:xfrm>
          <a:prstGeom prst="rect">
            <a:avLst/>
          </a:prstGeom>
          <a:noFill/>
          <a:ln w="38100">
            <a:solidFill>
              <a:srgbClr val="008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모서리가 둥근 직사각형 8"/>
          <p:cNvSpPr/>
          <p:nvPr/>
        </p:nvSpPr>
        <p:spPr>
          <a:xfrm>
            <a:off x="3700276" y="322986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4" name="모서리가 둥근 직사각형 8"/>
          <p:cNvSpPr/>
          <p:nvPr/>
        </p:nvSpPr>
        <p:spPr>
          <a:xfrm>
            <a:off x="4825742" y="3248919"/>
            <a:ext cx="288104" cy="189901"/>
          </a:xfrm>
          <a:prstGeom prst="roundRect">
            <a:avLst>
              <a:gd name="adj" fmla="val 16667"/>
            </a:avLst>
          </a:prstGeom>
          <a:solidFill>
            <a:srgbClr val="00800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5" name="직사각형 13"/>
          <p:cNvSpPr/>
          <p:nvPr/>
        </p:nvSpPr>
        <p:spPr>
          <a:xfrm>
            <a:off x="5908510" y="3768952"/>
            <a:ext cx="311740" cy="1272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모서리가 둥근 직사각형 8"/>
          <p:cNvSpPr/>
          <p:nvPr/>
        </p:nvSpPr>
        <p:spPr>
          <a:xfrm>
            <a:off x="5646603" y="360130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7" name="직사각형 13"/>
          <p:cNvSpPr/>
          <p:nvPr/>
        </p:nvSpPr>
        <p:spPr>
          <a:xfrm>
            <a:off x="3006042" y="2500246"/>
            <a:ext cx="368890" cy="1653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2809014" y="232420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9" name="직사각형 13"/>
          <p:cNvSpPr/>
          <p:nvPr/>
        </p:nvSpPr>
        <p:spPr>
          <a:xfrm>
            <a:off x="4572000" y="2499919"/>
            <a:ext cx="368890" cy="1653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모서리가 둥근 직사각형 8"/>
          <p:cNvSpPr/>
          <p:nvPr/>
        </p:nvSpPr>
        <p:spPr>
          <a:xfrm>
            <a:off x="4374972" y="232388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직사각형 13"/>
          <p:cNvSpPr/>
          <p:nvPr/>
        </p:nvSpPr>
        <p:spPr>
          <a:xfrm>
            <a:off x="4572000" y="2870201"/>
            <a:ext cx="368890" cy="1653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13"/>
          <p:cNvSpPr/>
          <p:nvPr/>
        </p:nvSpPr>
        <p:spPr>
          <a:xfrm>
            <a:off x="3018896" y="2879426"/>
            <a:ext cx="368890" cy="1653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모서리가 둥근 직사각형 8"/>
          <p:cNvSpPr/>
          <p:nvPr/>
        </p:nvSpPr>
        <p:spPr>
          <a:xfrm>
            <a:off x="2809014" y="299832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5" name="직사각형 13"/>
          <p:cNvSpPr/>
          <p:nvPr/>
        </p:nvSpPr>
        <p:spPr>
          <a:xfrm>
            <a:off x="1637766" y="2312254"/>
            <a:ext cx="3476080" cy="113335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모서리가 둥근 직사각형 8"/>
          <p:cNvSpPr/>
          <p:nvPr/>
        </p:nvSpPr>
        <p:spPr>
          <a:xfrm>
            <a:off x="4897768" y="299862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7" name="모서리가 둥근 직사각형 8"/>
          <p:cNvSpPr/>
          <p:nvPr/>
        </p:nvSpPr>
        <p:spPr>
          <a:xfrm>
            <a:off x="1493714" y="216078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등록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경유지 등록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22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87338" y="669617"/>
            <a:ext cx="6501390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06"/>
            <a:ext cx="2474157" cy="5891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등록화면의 경유지 우측상단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 추가버튼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출발역과 도착역이 동일한 역인 상태에</a:t>
            </a:r>
          </a:p>
          <a:p>
            <a:r>
              <a:rPr lang="ko-KR" altLang="en-US" sz="1000" b="1"/>
              <a:t>    서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확인 버튼 클릭 시 미입력 항목이 존재</a:t>
            </a:r>
          </a:p>
          <a:p>
            <a:r>
              <a:rPr lang="ko-KR" altLang="en-US" sz="1000" b="1"/>
              <a:t>    할 경우 메세지를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출발역 미입력 상태에서 확인 버튼 클</a:t>
            </a:r>
          </a:p>
          <a:p>
            <a:r>
              <a:rPr lang="ko-KR" altLang="en-US" sz="1000" b="1"/>
              <a:t>    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도착역 미입력 상태에서 확인 버튼 클</a:t>
            </a:r>
          </a:p>
          <a:p>
            <a:r>
              <a:rPr lang="ko-KR" altLang="en-US" sz="1000" b="1"/>
              <a:t>    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출발일시와 도착일시가 잘못입력된 상</a:t>
            </a:r>
          </a:p>
          <a:p>
            <a:r>
              <a:rPr lang="ko-KR" altLang="en-US" sz="1000" b="1"/>
              <a:t>    태에서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출발일시와 도착일시가 잘못입력된 상</a:t>
            </a:r>
          </a:p>
          <a:p>
            <a:r>
              <a:rPr lang="ko-KR" altLang="en-US" sz="1000" b="1"/>
              <a:t>    태에서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출발역으로 사용 중인 역을 도착역으로</a:t>
            </a:r>
          </a:p>
          <a:p>
            <a:r>
              <a:rPr lang="ko-KR" altLang="en-US" sz="1000" b="1"/>
              <a:t>    입력한 상태로 확인 버튼 클릭 시 메셎;</a:t>
            </a:r>
          </a:p>
          <a:p>
            <a:r>
              <a:rPr lang="ko-KR" altLang="en-US" sz="1000" b="1"/>
              <a:t>   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경유지에서 사용 중인 출발역을 선택한</a:t>
            </a:r>
          </a:p>
          <a:p>
            <a:r>
              <a:rPr lang="ko-KR" altLang="en-US" sz="1000" b="1"/>
              <a:t>    후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9. 경유지에서 사용 중인 도착역을 선택한</a:t>
            </a:r>
          </a:p>
          <a:p>
            <a:r>
              <a:rPr lang="ko-KR" altLang="en-US" sz="1000" b="1"/>
              <a:t>    후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10. 경유지에서 사용 중인 출발일시를</a:t>
            </a:r>
          </a:p>
          <a:p>
            <a:r>
              <a:rPr lang="ko-KR" altLang="en-US" sz="1000" b="1"/>
              <a:t>      선택한 상태에서 확인 버튼 클릭 시</a:t>
            </a:r>
          </a:p>
          <a:p>
            <a:r>
              <a:rPr lang="ko-KR" altLang="en-US" sz="1000" b="1"/>
              <a:t>  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11. 경유지에서 사용 중인 도착일시를</a:t>
            </a:r>
          </a:p>
          <a:p>
            <a:r>
              <a:rPr lang="ko-KR" altLang="en-US" sz="1000" b="1"/>
              <a:t>      선택한 상태에서 확인 버튼 클릭 시</a:t>
            </a:r>
          </a:p>
          <a:p>
            <a:r>
              <a:rPr lang="ko-KR" altLang="en-US" sz="1000" b="1"/>
              <a:t>      메세지 출력</a:t>
            </a:r>
          </a:p>
        </p:txBody>
      </p:sp>
      <p:pic>
        <p:nvPicPr>
          <p:cNvPr id="28" name="그림 27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445120" y="1341110"/>
            <a:ext cx="1894074" cy="814501"/>
          </a:xfrm>
          <a:prstGeom prst="rect">
            <a:avLst/>
          </a:prstGeom>
        </p:spPr>
      </p:pic>
      <p:sp>
        <p:nvSpPr>
          <p:cNvPr id="29" name="직사각형 13"/>
          <p:cNvSpPr/>
          <p:nvPr/>
        </p:nvSpPr>
        <p:spPr>
          <a:xfrm>
            <a:off x="457795" y="1341264"/>
            <a:ext cx="1881398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모서리가 둥근 직사각형 8"/>
          <p:cNvSpPr/>
          <p:nvPr/>
        </p:nvSpPr>
        <p:spPr>
          <a:xfrm>
            <a:off x="336996" y="117681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31" name="그림 18"/>
          <p:cNvPicPr/>
          <p:nvPr/>
        </p:nvPicPr>
        <p:blipFill rotWithShape="1">
          <a:blip r:embed="rId5">
            <a:alphaModFix/>
            <a:lum/>
          </a:blip>
          <a:stretch>
            <a:fillRect/>
          </a:stretch>
        </p:blipFill>
        <p:spPr>
          <a:xfrm>
            <a:off x="2448884" y="1349444"/>
            <a:ext cx="1775010" cy="842097"/>
          </a:xfrm>
          <a:prstGeom prst="rect">
            <a:avLst/>
          </a:prstGeom>
        </p:spPr>
      </p:pic>
      <p:sp>
        <p:nvSpPr>
          <p:cNvPr id="32" name="직사각형 13"/>
          <p:cNvSpPr/>
          <p:nvPr/>
        </p:nvSpPr>
        <p:spPr>
          <a:xfrm>
            <a:off x="2497658" y="1316863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모서리가 둥근 직사각형 8"/>
          <p:cNvSpPr/>
          <p:nvPr/>
        </p:nvSpPr>
        <p:spPr>
          <a:xfrm>
            <a:off x="2376858" y="115241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34" name="그림 18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4419225" y="1352609"/>
            <a:ext cx="1702984" cy="842097"/>
          </a:xfrm>
          <a:prstGeom prst="rect">
            <a:avLst/>
          </a:prstGeom>
        </p:spPr>
      </p:pic>
      <p:sp>
        <p:nvSpPr>
          <p:cNvPr id="35" name="직사각형 13"/>
          <p:cNvSpPr/>
          <p:nvPr/>
        </p:nvSpPr>
        <p:spPr>
          <a:xfrm>
            <a:off x="4395973" y="1320028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모서리가 둥근 직사각형 8"/>
          <p:cNvSpPr/>
          <p:nvPr/>
        </p:nvSpPr>
        <p:spPr>
          <a:xfrm>
            <a:off x="4275173" y="115558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37" name="그림 18"/>
          <p:cNvPicPr/>
          <p:nvPr/>
        </p:nvPicPr>
        <p:blipFill rotWithShape="1">
          <a:blip r:link="rId7">
            <a:alphaModFix/>
            <a:lum/>
          </a:blip>
          <a:srcRect/>
          <a:stretch>
            <a:fillRect/>
          </a:stretch>
        </p:blipFill>
        <p:spPr>
          <a:xfrm>
            <a:off x="576207" y="3695541"/>
            <a:ext cx="1702984" cy="842097"/>
          </a:xfrm>
          <a:prstGeom prst="rect">
            <a:avLst/>
          </a:prstGeom>
        </p:spPr>
      </p:pic>
      <p:sp>
        <p:nvSpPr>
          <p:cNvPr id="38" name="직사각형 13"/>
          <p:cNvSpPr/>
          <p:nvPr/>
        </p:nvSpPr>
        <p:spPr>
          <a:xfrm>
            <a:off x="552955" y="3662960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모서리가 둥근 직사각형 8"/>
          <p:cNvSpPr/>
          <p:nvPr/>
        </p:nvSpPr>
        <p:spPr>
          <a:xfrm>
            <a:off x="432156" y="349851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40" name="그림 18"/>
          <p:cNvPicPr/>
          <p:nvPr/>
        </p:nvPicPr>
        <p:blipFill rotWithShape="1">
          <a:blip r:link="rId8">
            <a:alphaModFix/>
            <a:lum/>
          </a:blip>
          <a:srcRect/>
          <a:stretch>
            <a:fillRect/>
          </a:stretch>
        </p:blipFill>
        <p:spPr>
          <a:xfrm>
            <a:off x="2438040" y="3681287"/>
            <a:ext cx="1702984" cy="797731"/>
          </a:xfrm>
          <a:prstGeom prst="rect">
            <a:avLst/>
          </a:prstGeom>
        </p:spPr>
      </p:pic>
      <p:sp>
        <p:nvSpPr>
          <p:cNvPr id="41" name="직사각형 13"/>
          <p:cNvSpPr/>
          <p:nvPr/>
        </p:nvSpPr>
        <p:spPr>
          <a:xfrm>
            <a:off x="2414788" y="3655833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모서리가 둥근 직사각형 8"/>
          <p:cNvSpPr/>
          <p:nvPr/>
        </p:nvSpPr>
        <p:spPr>
          <a:xfrm>
            <a:off x="2340375" y="349138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46" name="그림 18"/>
          <p:cNvPicPr/>
          <p:nvPr/>
        </p:nvPicPr>
        <p:blipFill rotWithShape="1">
          <a:blip r:link="rId9">
            <a:alphaModFix/>
            <a:lum/>
          </a:blip>
          <a:srcRect/>
          <a:stretch>
            <a:fillRect/>
          </a:stretch>
        </p:blipFill>
        <p:spPr>
          <a:xfrm>
            <a:off x="601064" y="4774466"/>
            <a:ext cx="1702984" cy="800624"/>
          </a:xfrm>
          <a:prstGeom prst="rect">
            <a:avLst/>
          </a:prstGeom>
        </p:spPr>
      </p:pic>
      <p:sp>
        <p:nvSpPr>
          <p:cNvPr id="47" name="직사각형 13"/>
          <p:cNvSpPr/>
          <p:nvPr/>
        </p:nvSpPr>
        <p:spPr>
          <a:xfrm>
            <a:off x="577812" y="4749012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모서리가 둥근 직사각형 8"/>
          <p:cNvSpPr/>
          <p:nvPr/>
        </p:nvSpPr>
        <p:spPr>
          <a:xfrm>
            <a:off x="503399" y="462040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pic>
        <p:nvPicPr>
          <p:cNvPr id="49" name="그림 18"/>
          <p:cNvPicPr/>
          <p:nvPr/>
        </p:nvPicPr>
        <p:blipFill rotWithShape="1">
          <a:blip r:link="rId10">
            <a:alphaModFix/>
            <a:lum/>
          </a:blip>
          <a:srcRect/>
          <a:stretch>
            <a:fillRect/>
          </a:stretch>
        </p:blipFill>
        <p:spPr>
          <a:xfrm>
            <a:off x="2474523" y="4738275"/>
            <a:ext cx="1702984" cy="836815"/>
          </a:xfrm>
          <a:prstGeom prst="rect">
            <a:avLst/>
          </a:prstGeom>
        </p:spPr>
      </p:pic>
      <p:sp>
        <p:nvSpPr>
          <p:cNvPr id="50" name="직사각형 13"/>
          <p:cNvSpPr/>
          <p:nvPr/>
        </p:nvSpPr>
        <p:spPr>
          <a:xfrm>
            <a:off x="2451271" y="4738275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모서리가 둥근 직사각형 8"/>
          <p:cNvSpPr/>
          <p:nvPr/>
        </p:nvSpPr>
        <p:spPr>
          <a:xfrm>
            <a:off x="2376857" y="460966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52" name="그림 18"/>
          <p:cNvPicPr/>
          <p:nvPr/>
        </p:nvPicPr>
        <p:blipFill rotWithShape="1">
          <a:blip r:link="rId11">
            <a:alphaModFix/>
            <a:lum/>
          </a:blip>
          <a:srcRect/>
          <a:stretch>
            <a:fillRect/>
          </a:stretch>
        </p:blipFill>
        <p:spPr>
          <a:xfrm>
            <a:off x="4323947" y="4752638"/>
            <a:ext cx="1726237" cy="836815"/>
          </a:xfrm>
          <a:prstGeom prst="rect">
            <a:avLst/>
          </a:prstGeom>
        </p:spPr>
      </p:pic>
      <p:sp>
        <p:nvSpPr>
          <p:cNvPr id="53" name="직사각형 13"/>
          <p:cNvSpPr/>
          <p:nvPr/>
        </p:nvSpPr>
        <p:spPr>
          <a:xfrm>
            <a:off x="4323947" y="4752638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" name="모서리가 둥근 직사각형 8"/>
          <p:cNvSpPr/>
          <p:nvPr/>
        </p:nvSpPr>
        <p:spPr>
          <a:xfrm>
            <a:off x="4249534" y="462402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55" name="그림 18"/>
          <p:cNvPicPr/>
          <p:nvPr/>
        </p:nvPicPr>
        <p:blipFill rotWithShape="1">
          <a:blip r:link="rId12">
            <a:alphaModFix/>
            <a:lum/>
          </a:blip>
          <a:srcRect/>
          <a:stretch>
            <a:fillRect/>
          </a:stretch>
        </p:blipFill>
        <p:spPr>
          <a:xfrm>
            <a:off x="504181" y="5746640"/>
            <a:ext cx="1775010" cy="836815"/>
          </a:xfrm>
          <a:prstGeom prst="rect">
            <a:avLst/>
          </a:prstGeom>
        </p:spPr>
      </p:pic>
      <p:sp>
        <p:nvSpPr>
          <p:cNvPr id="56" name="직사각형 13"/>
          <p:cNvSpPr/>
          <p:nvPr/>
        </p:nvSpPr>
        <p:spPr>
          <a:xfrm>
            <a:off x="503399" y="5746640"/>
            <a:ext cx="1801433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" name="모서리가 둥근 직사각형 8"/>
          <p:cNvSpPr/>
          <p:nvPr/>
        </p:nvSpPr>
        <p:spPr>
          <a:xfrm>
            <a:off x="504182" y="5618028"/>
            <a:ext cx="394492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  <p:pic>
        <p:nvPicPr>
          <p:cNvPr id="58" name="그림 18"/>
          <p:cNvPicPr/>
          <p:nvPr/>
        </p:nvPicPr>
        <p:blipFill rotWithShape="1">
          <a:blip r:link="rId13">
            <a:alphaModFix/>
            <a:lum/>
          </a:blip>
          <a:srcRect/>
          <a:stretch>
            <a:fillRect/>
          </a:stretch>
        </p:blipFill>
        <p:spPr>
          <a:xfrm>
            <a:off x="2474523" y="5756165"/>
            <a:ext cx="1749372" cy="836815"/>
          </a:xfrm>
          <a:prstGeom prst="rect">
            <a:avLst/>
          </a:prstGeom>
        </p:spPr>
      </p:pic>
      <p:sp>
        <p:nvSpPr>
          <p:cNvPr id="59" name="직사각형 13"/>
          <p:cNvSpPr/>
          <p:nvPr/>
        </p:nvSpPr>
        <p:spPr>
          <a:xfrm>
            <a:off x="2448884" y="5756165"/>
            <a:ext cx="1800650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모서리가 둥근 직사각형 8"/>
          <p:cNvSpPr/>
          <p:nvPr/>
        </p:nvSpPr>
        <p:spPr>
          <a:xfrm>
            <a:off x="2448884" y="5627553"/>
            <a:ext cx="394492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10</a:t>
            </a:r>
          </a:p>
        </p:txBody>
      </p:sp>
      <p:pic>
        <p:nvPicPr>
          <p:cNvPr id="61" name="그림 18"/>
          <p:cNvPicPr/>
          <p:nvPr/>
        </p:nvPicPr>
        <p:blipFill rotWithShape="1">
          <a:blip r:link="rId14">
            <a:alphaModFix/>
            <a:lum/>
          </a:blip>
          <a:srcRect/>
          <a:stretch>
            <a:fillRect/>
          </a:stretch>
        </p:blipFill>
        <p:spPr>
          <a:xfrm>
            <a:off x="4419226" y="5737115"/>
            <a:ext cx="1775010" cy="836815"/>
          </a:xfrm>
          <a:prstGeom prst="rect">
            <a:avLst/>
          </a:prstGeom>
        </p:spPr>
      </p:pic>
      <p:sp>
        <p:nvSpPr>
          <p:cNvPr id="62" name="직사각형 13"/>
          <p:cNvSpPr/>
          <p:nvPr/>
        </p:nvSpPr>
        <p:spPr>
          <a:xfrm>
            <a:off x="4393585" y="5737115"/>
            <a:ext cx="1800650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" name="모서리가 둥근 직사각형 8"/>
          <p:cNvSpPr/>
          <p:nvPr/>
        </p:nvSpPr>
        <p:spPr>
          <a:xfrm>
            <a:off x="4393586" y="5608503"/>
            <a:ext cx="394492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11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등록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호실 등록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23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1551" y="669617"/>
            <a:ext cx="6507177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04"/>
            <a:ext cx="2474157" cy="4205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등록화면의 호실 우측상단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 추가버튼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호실 목록 우측상단의 추가버튼 클릭 시</a:t>
            </a:r>
          </a:p>
          <a:p>
            <a:r>
              <a:rPr lang="ko-KR" altLang="en-US" sz="1000" b="1"/>
              <a:t>   다이알로그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호실정보 다이알로그</a:t>
            </a:r>
          </a:p>
          <a:p>
            <a:endParaRPr lang="ko-KR" altLang="en-US" sz="1000" b="1"/>
          </a:p>
          <a:p>
            <a:r>
              <a:rPr lang="ko-KR" altLang="en-US" sz="1000" b="1"/>
              <a:t>3. 호실 입력</a:t>
            </a:r>
          </a:p>
          <a:p>
            <a:r>
              <a:rPr lang="ko-KR" altLang="en-US" sz="1000" b="1"/>
              <a:t>- 최대 5자리까지 숫자만 입력가능</a:t>
            </a:r>
          </a:p>
          <a:p>
            <a:endParaRPr lang="ko-KR" altLang="en-US" sz="1000" b="1"/>
          </a:p>
          <a:p>
            <a:r>
              <a:rPr lang="ko-KR" altLang="en-US" sz="1000" b="1"/>
              <a:t>4. 라디오 버튼을 이용하여 호실유형을</a:t>
            </a:r>
          </a:p>
          <a:p>
            <a:r>
              <a:rPr lang="ko-KR" altLang="en-US" sz="1000" b="1"/>
              <a:t>   선택한 후 좌석수를 선택</a:t>
            </a:r>
          </a:p>
          <a:p>
            <a:r>
              <a:rPr lang="ko-KR" altLang="en-US" sz="1000" b="1"/>
              <a:t>- 라디오버튼이 체크된 좌석수 활성화</a:t>
            </a:r>
          </a:p>
          <a:p>
            <a:r>
              <a:rPr lang="ko-KR" altLang="en-US" sz="1000" b="1"/>
              <a:t>- 라디오버튼이 체크되지 않은 좌석수</a:t>
            </a:r>
          </a:p>
          <a:p>
            <a:r>
              <a:rPr lang="ko-KR" altLang="en-US" sz="1000" b="1"/>
              <a:t>   비활성화</a:t>
            </a:r>
          </a:p>
          <a:p>
            <a:endParaRPr lang="ko-KR" altLang="en-US" sz="1000" b="1"/>
          </a:p>
          <a:p>
            <a:r>
              <a:rPr lang="ko-KR" altLang="en-US" sz="1000" b="1"/>
              <a:t>5. 다이알로그에서 입력한 호실정보를</a:t>
            </a:r>
          </a:p>
          <a:p>
            <a:r>
              <a:rPr lang="ko-KR" altLang="en-US" sz="1000" b="1"/>
              <a:t>    호실목록에 추가</a:t>
            </a:r>
          </a:p>
          <a:p>
            <a:endParaRPr lang="ko-KR" altLang="en-US" sz="1000" b="1"/>
          </a:p>
          <a:p>
            <a:r>
              <a:rPr lang="ko-KR" altLang="en-US" sz="1000" b="1"/>
              <a:t>6. 호실등록화면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7. 호실 또는 좌석수가 미입력상태에서</a:t>
            </a:r>
          </a:p>
          <a:p>
            <a:r>
              <a:rPr lang="ko-KR" altLang="en-US" sz="1000" b="1"/>
              <a:t>    확인 버튼 크릭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입력한 호실이 호실목록에 존재할 경우</a:t>
            </a:r>
          </a:p>
          <a:p>
            <a:r>
              <a:rPr lang="ko-KR" altLang="en-US" sz="1000" b="1"/>
              <a:t>   메세지 출력</a:t>
            </a:r>
          </a:p>
        </p:txBody>
      </p:sp>
      <p:sp>
        <p:nvSpPr>
          <p:cNvPr id="8" name="직사각형 13"/>
          <p:cNvSpPr/>
          <p:nvPr/>
        </p:nvSpPr>
        <p:spPr>
          <a:xfrm>
            <a:off x="2399992" y="4812834"/>
            <a:ext cx="1883904" cy="98214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모서리가 둥근 직사각형 8"/>
          <p:cNvSpPr/>
          <p:nvPr/>
        </p:nvSpPr>
        <p:spPr>
          <a:xfrm>
            <a:off x="2279192" y="467696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" name="직사각형 13"/>
          <p:cNvSpPr/>
          <p:nvPr/>
        </p:nvSpPr>
        <p:spPr>
          <a:xfrm>
            <a:off x="3040404" y="5020505"/>
            <a:ext cx="1120934" cy="10504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3"/>
          <p:cNvSpPr/>
          <p:nvPr/>
        </p:nvSpPr>
        <p:spPr>
          <a:xfrm>
            <a:off x="3040404" y="5134805"/>
            <a:ext cx="1120934" cy="24791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13"/>
          <p:cNvSpPr/>
          <p:nvPr/>
        </p:nvSpPr>
        <p:spPr>
          <a:xfrm>
            <a:off x="3193974" y="5510721"/>
            <a:ext cx="416851" cy="18110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3"/>
          <p:cNvSpPr/>
          <p:nvPr/>
        </p:nvSpPr>
        <p:spPr>
          <a:xfrm>
            <a:off x="3701901" y="5510721"/>
            <a:ext cx="416851" cy="18110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" name="그림 13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340245" y="3134946"/>
            <a:ext cx="1637766" cy="936338"/>
          </a:xfrm>
          <a:prstGeom prst="rect">
            <a:avLst/>
          </a:prstGeom>
        </p:spPr>
      </p:pic>
      <p:pic>
        <p:nvPicPr>
          <p:cNvPr id="15" name="그림 14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160780" y="3134946"/>
            <a:ext cx="1582465" cy="936338"/>
          </a:xfrm>
          <a:prstGeom prst="rect">
            <a:avLst/>
          </a:prstGeom>
        </p:spPr>
      </p:pic>
      <p:sp>
        <p:nvSpPr>
          <p:cNvPr id="16" name="직사각형 13"/>
          <p:cNvSpPr/>
          <p:nvPr/>
        </p:nvSpPr>
        <p:spPr>
          <a:xfrm>
            <a:off x="321252" y="3132716"/>
            <a:ext cx="1656759" cy="9385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모서리가 둥근 직사각형 8"/>
          <p:cNvSpPr/>
          <p:nvPr/>
        </p:nvSpPr>
        <p:spPr>
          <a:xfrm>
            <a:off x="200452" y="299684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8" name="직사각형 13"/>
          <p:cNvSpPr/>
          <p:nvPr/>
        </p:nvSpPr>
        <p:spPr>
          <a:xfrm>
            <a:off x="2160780" y="3132716"/>
            <a:ext cx="1582466" cy="9385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모서리가 둥근 직사각형 8"/>
          <p:cNvSpPr/>
          <p:nvPr/>
        </p:nvSpPr>
        <p:spPr>
          <a:xfrm>
            <a:off x="3557849" y="299684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0" name="모서리가 둥근 직사각형 8"/>
          <p:cNvSpPr/>
          <p:nvPr/>
        </p:nvSpPr>
        <p:spPr>
          <a:xfrm>
            <a:off x="3601300" y="482936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모서리가 둥근 직사각형 8"/>
          <p:cNvSpPr/>
          <p:nvPr/>
        </p:nvSpPr>
        <p:spPr>
          <a:xfrm>
            <a:off x="2996517" y="567278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2" name="모서리가 둥근 직사각형 8"/>
          <p:cNvSpPr/>
          <p:nvPr/>
        </p:nvSpPr>
        <p:spPr>
          <a:xfrm>
            <a:off x="4043416" y="566385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3" name="모서리가 둥근 직사각형 8"/>
          <p:cNvSpPr/>
          <p:nvPr/>
        </p:nvSpPr>
        <p:spPr>
          <a:xfrm>
            <a:off x="2809014" y="53737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4" name="직사각형 13"/>
          <p:cNvSpPr/>
          <p:nvPr/>
        </p:nvSpPr>
        <p:spPr>
          <a:xfrm>
            <a:off x="5004156" y="4966962"/>
            <a:ext cx="288104" cy="12395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모서리가 둥근 직사각형 8"/>
          <p:cNvSpPr/>
          <p:nvPr/>
        </p:nvSpPr>
        <p:spPr>
          <a:xfrm>
            <a:off x="4725577" y="479611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등록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경유지 및 호실 삭제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24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1551" y="669617"/>
            <a:ext cx="6507177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04"/>
            <a:ext cx="2474157" cy="161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삭제할 항목을 선택</a:t>
            </a:r>
          </a:p>
          <a:p>
            <a:endParaRPr lang="ko-KR" altLang="en-US" sz="1000" b="1"/>
          </a:p>
          <a:p>
            <a:r>
              <a:rPr lang="ko-KR" altLang="en-US" sz="1000" b="1"/>
              <a:t>2. 삭제할 항목을 선택하지 않은 상태로</a:t>
            </a:r>
          </a:p>
          <a:p>
            <a:r>
              <a:rPr lang="ko-KR" altLang="en-US" sz="1000" b="1"/>
              <a:t>    삭제버튼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삭제버튼 클릭 시 대화상자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삭제여부 확인 대화상자 출력</a:t>
            </a:r>
          </a:p>
          <a:p>
            <a:r>
              <a:rPr lang="ko-KR" altLang="en-US" sz="1000" b="1"/>
              <a:t>    확인 : 선택된 항목 삭제</a:t>
            </a:r>
          </a:p>
          <a:p>
            <a:r>
              <a:rPr lang="ko-KR" altLang="en-US" sz="1000" b="1"/>
              <a:t>    취소 : 상태유지 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5546002" y="477989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0" name="직사각형 13"/>
          <p:cNvSpPr/>
          <p:nvPr/>
        </p:nvSpPr>
        <p:spPr>
          <a:xfrm>
            <a:off x="6240065" y="3754877"/>
            <a:ext cx="270170" cy="14631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모서리가 둥근 직사각형 8"/>
          <p:cNvSpPr/>
          <p:nvPr/>
        </p:nvSpPr>
        <p:spPr>
          <a:xfrm>
            <a:off x="6357338" y="388940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직사각형 13"/>
          <p:cNvSpPr/>
          <p:nvPr/>
        </p:nvSpPr>
        <p:spPr>
          <a:xfrm>
            <a:off x="1284650" y="3968924"/>
            <a:ext cx="155870" cy="4684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모서리가 둥근 직사각형 8"/>
          <p:cNvSpPr/>
          <p:nvPr/>
        </p:nvSpPr>
        <p:spPr>
          <a:xfrm>
            <a:off x="1080390" y="439358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201938" y="5166822"/>
            <a:ext cx="155870" cy="4684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모서리가 둥근 직사각형 8"/>
          <p:cNvSpPr/>
          <p:nvPr/>
        </p:nvSpPr>
        <p:spPr>
          <a:xfrm>
            <a:off x="1997678" y="559148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16" name="그림 15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3655849" y="2060506"/>
            <a:ext cx="1832300" cy="872164"/>
          </a:xfrm>
          <a:prstGeom prst="rect">
            <a:avLst/>
          </a:prstGeom>
        </p:spPr>
      </p:pic>
      <p:sp>
        <p:nvSpPr>
          <p:cNvPr id="17" name="직사각형 13"/>
          <p:cNvSpPr/>
          <p:nvPr/>
        </p:nvSpPr>
        <p:spPr>
          <a:xfrm>
            <a:off x="3655849" y="2060506"/>
            <a:ext cx="1832300" cy="87216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3393942" y="189285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9" name="직사각형 13"/>
          <p:cNvSpPr/>
          <p:nvPr/>
        </p:nvSpPr>
        <p:spPr>
          <a:xfrm>
            <a:off x="5339449" y="4957437"/>
            <a:ext cx="270170" cy="14631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" name="그림 19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1409425" y="2060506"/>
            <a:ext cx="1752712" cy="872164"/>
          </a:xfrm>
          <a:prstGeom prst="rect">
            <a:avLst/>
          </a:prstGeom>
        </p:spPr>
      </p:pic>
      <p:sp>
        <p:nvSpPr>
          <p:cNvPr id="21" name="직사각형 13"/>
          <p:cNvSpPr/>
          <p:nvPr/>
        </p:nvSpPr>
        <p:spPr>
          <a:xfrm>
            <a:off x="1383229" y="2082754"/>
            <a:ext cx="1757340" cy="8276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모서리가 둥근 직사각형 8"/>
          <p:cNvSpPr/>
          <p:nvPr/>
        </p:nvSpPr>
        <p:spPr>
          <a:xfrm>
            <a:off x="1121321" y="187060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수정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운행일정 수정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25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5537" y="669617"/>
            <a:ext cx="6503191" cy="6110678"/>
          </a:xfrm>
          <a:prstGeom prst="rect">
            <a:avLst/>
          </a:prstGeom>
        </p:spPr>
      </p:pic>
      <p:sp>
        <p:nvSpPr>
          <p:cNvPr id="37" name="직사각형 6"/>
          <p:cNvSpPr txBox="1"/>
          <p:nvPr/>
        </p:nvSpPr>
        <p:spPr>
          <a:xfrm>
            <a:off x="6669843" y="936320"/>
            <a:ext cx="2474157" cy="512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운행일정을 구성하는  기본적인 항목</a:t>
            </a:r>
          </a:p>
          <a:p>
            <a:r>
              <a:rPr lang="ko-KR" altLang="en-US" sz="1000" b="1"/>
              <a:t>- 출발일시, 도착일시의 초기 값은 시스템</a:t>
            </a:r>
          </a:p>
          <a:p>
            <a:r>
              <a:rPr lang="ko-KR" altLang="en-US" sz="1000" b="1"/>
              <a:t>   의 현재일시로 자동선택</a:t>
            </a:r>
          </a:p>
          <a:p>
            <a:r>
              <a:rPr lang="ko-KR" altLang="en-US" sz="1000" b="1"/>
              <a:t>- 요금입력 시 천단위구분자(,)가 자동입력</a:t>
            </a:r>
          </a:p>
          <a:p>
            <a:r>
              <a:rPr lang="ko-KR" altLang="en-US" sz="1000" b="1"/>
              <a:t>   되며 최대 10자리까지 입력가능</a:t>
            </a:r>
          </a:p>
          <a:p>
            <a:endParaRPr lang="ko-KR" altLang="en-US" sz="1000" b="1"/>
          </a:p>
          <a:p>
            <a:r>
              <a:rPr lang="ko-KR" altLang="en-US" sz="1000" b="1"/>
              <a:t>2. 열차번호, 출발역, 도착역은 검색버튼을</a:t>
            </a:r>
          </a:p>
          <a:p>
            <a:r>
              <a:rPr lang="ko-KR" altLang="en-US" sz="1000" b="1"/>
              <a:t>   이용하여 입력(열차종류는 열차번호</a:t>
            </a:r>
          </a:p>
          <a:p>
            <a:r>
              <a:rPr lang="ko-KR" altLang="en-US" sz="1000" b="1"/>
              <a:t>   검색에서 선택된 열차의 종류로 자동</a:t>
            </a:r>
          </a:p>
          <a:p>
            <a:r>
              <a:rPr lang="ko-KR" altLang="en-US" sz="1000" b="1"/>
              <a:t>   입력)</a:t>
            </a:r>
          </a:p>
          <a:p>
            <a:endParaRPr lang="ko-KR" altLang="en-US" sz="1000" b="1"/>
          </a:p>
          <a:p>
            <a:r>
              <a:rPr lang="ko-KR" altLang="en-US" sz="1000" b="1"/>
              <a:t>3. 수정버튼 클릭 시 운행일정에 미입력 항</a:t>
            </a:r>
          </a:p>
          <a:p>
            <a:r>
              <a:rPr lang="ko-KR" altLang="en-US" sz="1000" b="1"/>
              <a:t>    목이 존재 할 경유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경유지가 등록된 상태에서 운행일정의</a:t>
            </a:r>
          </a:p>
          <a:p>
            <a:r>
              <a:rPr lang="ko-KR" altLang="en-US" sz="1000" b="1"/>
              <a:t>   출발일시 또는 도착일시의 변경하려</a:t>
            </a:r>
          </a:p>
          <a:p>
            <a:r>
              <a:rPr lang="ko-KR" altLang="en-US" sz="1000" b="1"/>
              <a:t>   했을 경우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호실을 등록하지 않은 상태에서</a:t>
            </a:r>
          </a:p>
          <a:p>
            <a:r>
              <a:rPr lang="ko-KR" altLang="en-US" sz="1000" b="1"/>
              <a:t>    수정버튼 클릭 시 메세지 출력</a:t>
            </a:r>
          </a:p>
          <a:p>
            <a:endParaRPr lang="ko-KR" altLang="en-US" sz="1000" b="1"/>
          </a:p>
          <a:p>
            <a:pPr lvl="0"/>
            <a:r>
              <a:rPr lang="ko-KR" altLang="en-US" sz="1000" b="1"/>
              <a:t>6. </a:t>
            </a:r>
            <a:r>
              <a:rPr lang="ko-KR" altLang="en-US" sz="1000" b="1" i="0">
                <a:solidFill>
                  <a:schemeClr val="tx1"/>
                </a:solidFill>
              </a:rPr>
              <a:t>입력한 운행일정 정보가 등록되어있는</a:t>
            </a:r>
          </a:p>
          <a:p>
            <a:pPr lvl="0"/>
            <a:r>
              <a:rPr lang="ko-KR" altLang="en-US" sz="1000" b="1" i="0">
                <a:solidFill>
                  <a:schemeClr val="tx1"/>
                </a:solidFill>
              </a:rPr>
              <a:t>   운앻일정 정보와 동일한 경우 메세지 </a:t>
            </a:r>
          </a:p>
          <a:p>
            <a:pPr lvl="0"/>
            <a:r>
              <a:rPr lang="ko-KR" altLang="en-US" sz="1000" b="1" i="0">
                <a:solidFill>
                  <a:schemeClr val="tx1"/>
                </a:solidFill>
              </a:rPr>
              <a:t>   출력</a:t>
            </a:r>
            <a:endParaRPr lang="ko-KR" altLang="en-US" sz="1000" b="1"/>
          </a:p>
          <a:p>
            <a:endParaRPr lang="ko-KR" altLang="en-US" sz="1000" b="1"/>
          </a:p>
          <a:p>
            <a:r>
              <a:rPr lang="ko-KR" altLang="en-US" sz="1000" b="1"/>
              <a:t>7. 수정버튼 클릭 시 대화상자 출력</a:t>
            </a:r>
          </a:p>
          <a:p>
            <a:r>
              <a:rPr lang="ko-KR" altLang="en-US" sz="1000" b="1"/>
              <a:t>   확인 : 운행일정 수정 후 운행일정 관리</a:t>
            </a:r>
          </a:p>
          <a:p>
            <a:r>
              <a:rPr lang="ko-KR" altLang="en-US" sz="1000" b="1"/>
              <a:t>             화면으로 이동</a:t>
            </a:r>
          </a:p>
          <a:p>
            <a:r>
              <a:rPr lang="ko-KR" altLang="en-US" sz="1000" b="1"/>
              <a:t>   취소 : 상태유지</a:t>
            </a:r>
          </a:p>
          <a:p>
            <a:endParaRPr lang="ko-KR" altLang="en-US" sz="1000" b="1"/>
          </a:p>
          <a:p>
            <a:r>
              <a:rPr lang="ko-KR" altLang="en-US" sz="1000" b="1"/>
              <a:t>8. 취소버튼 클릭 시 대화상자 출력</a:t>
            </a:r>
          </a:p>
          <a:p>
            <a:r>
              <a:rPr lang="ko-KR" altLang="en-US" sz="1000" b="1"/>
              <a:t>   확인 : 운행일정관리화면으로 이동</a:t>
            </a:r>
          </a:p>
          <a:p>
            <a:r>
              <a:rPr lang="ko-KR" altLang="en-US" sz="1000" b="1"/>
              <a:t>   취소 : 상태유지</a:t>
            </a:r>
          </a:p>
        </p:txBody>
      </p:sp>
      <p:sp>
        <p:nvSpPr>
          <p:cNvPr id="38" name="직사각형 13"/>
          <p:cNvSpPr/>
          <p:nvPr/>
        </p:nvSpPr>
        <p:spPr>
          <a:xfrm>
            <a:off x="1258804" y="3117553"/>
            <a:ext cx="5225354" cy="5403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직사각형 13"/>
          <p:cNvSpPr/>
          <p:nvPr/>
        </p:nvSpPr>
        <p:spPr>
          <a:xfrm>
            <a:off x="3181971" y="3216301"/>
            <a:ext cx="382406" cy="43562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모서리가 둥근 직사각형 8"/>
          <p:cNvSpPr/>
          <p:nvPr/>
        </p:nvSpPr>
        <p:spPr>
          <a:xfrm>
            <a:off x="2995200" y="3027600"/>
            <a:ext cx="288000" cy="1908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1" name="모서리가 둥근 직사각형 8"/>
          <p:cNvSpPr/>
          <p:nvPr/>
        </p:nvSpPr>
        <p:spPr>
          <a:xfrm>
            <a:off x="1114752" y="302260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42" name="그림 18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204053" y="3889404"/>
            <a:ext cx="1775010" cy="842097"/>
          </a:xfrm>
          <a:prstGeom prst="rect">
            <a:avLst/>
          </a:prstGeom>
        </p:spPr>
      </p:pic>
      <p:pic>
        <p:nvPicPr>
          <p:cNvPr id="43" name="그림 1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16078" y="4906477"/>
            <a:ext cx="1775010" cy="764527"/>
          </a:xfrm>
          <a:prstGeom prst="rect">
            <a:avLst/>
          </a:prstGeom>
        </p:spPr>
      </p:pic>
      <p:pic>
        <p:nvPicPr>
          <p:cNvPr id="44" name="그림 18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152057" y="3817378"/>
            <a:ext cx="2097477" cy="898104"/>
          </a:xfrm>
          <a:prstGeom prst="rect">
            <a:avLst/>
          </a:prstGeom>
        </p:spPr>
      </p:pic>
      <p:pic>
        <p:nvPicPr>
          <p:cNvPr id="45" name="그림 19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216078" y="5861865"/>
            <a:ext cx="1345746" cy="764527"/>
          </a:xfrm>
          <a:prstGeom prst="rect">
            <a:avLst/>
          </a:prstGeom>
        </p:spPr>
      </p:pic>
      <p:pic>
        <p:nvPicPr>
          <p:cNvPr id="46" name="그림 19"/>
          <p:cNvPicPr/>
          <p:nvPr/>
        </p:nvPicPr>
        <p:blipFill rotWithShape="1">
          <a:blip r:link="rId7">
            <a:alphaModFix/>
            <a:lum/>
          </a:blip>
          <a:srcRect/>
          <a:stretch>
            <a:fillRect/>
          </a:stretch>
        </p:blipFill>
        <p:spPr>
          <a:xfrm>
            <a:off x="1714224" y="5862681"/>
            <a:ext cx="1424975" cy="764527"/>
          </a:xfrm>
          <a:prstGeom prst="rect">
            <a:avLst/>
          </a:prstGeom>
        </p:spPr>
      </p:pic>
      <p:sp>
        <p:nvSpPr>
          <p:cNvPr id="47" name="직사각형 13"/>
          <p:cNvSpPr/>
          <p:nvPr/>
        </p:nvSpPr>
        <p:spPr>
          <a:xfrm>
            <a:off x="204053" y="3889404"/>
            <a:ext cx="1775010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직사각형 13"/>
          <p:cNvSpPr/>
          <p:nvPr/>
        </p:nvSpPr>
        <p:spPr>
          <a:xfrm>
            <a:off x="204053" y="4916952"/>
            <a:ext cx="1775010" cy="75405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" name="직사각형 13"/>
          <p:cNvSpPr/>
          <p:nvPr/>
        </p:nvSpPr>
        <p:spPr>
          <a:xfrm>
            <a:off x="204053" y="5831905"/>
            <a:ext cx="1357771" cy="79448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직사각형 13"/>
          <p:cNvSpPr/>
          <p:nvPr/>
        </p:nvSpPr>
        <p:spPr>
          <a:xfrm>
            <a:off x="1714224" y="5862681"/>
            <a:ext cx="1426344" cy="76371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직사각형 13"/>
          <p:cNvSpPr/>
          <p:nvPr/>
        </p:nvSpPr>
        <p:spPr>
          <a:xfrm>
            <a:off x="2160780" y="3817378"/>
            <a:ext cx="2088754" cy="89810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모서리가 둥근 직사각형 8"/>
          <p:cNvSpPr/>
          <p:nvPr/>
        </p:nvSpPr>
        <p:spPr>
          <a:xfrm>
            <a:off x="83253" y="372495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3" name="모서리가 둥근 직사각형 8"/>
          <p:cNvSpPr/>
          <p:nvPr/>
        </p:nvSpPr>
        <p:spPr>
          <a:xfrm>
            <a:off x="91601" y="481152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4" name="모서리가 둥근 직사각형 8"/>
          <p:cNvSpPr/>
          <p:nvPr/>
        </p:nvSpPr>
        <p:spPr>
          <a:xfrm>
            <a:off x="91601" y="576691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5" name="모서리가 둥근 직사각형 8"/>
          <p:cNvSpPr/>
          <p:nvPr/>
        </p:nvSpPr>
        <p:spPr>
          <a:xfrm>
            <a:off x="2852465" y="576773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56" name="모서리가 둥근 직사각형 8"/>
          <p:cNvSpPr/>
          <p:nvPr/>
        </p:nvSpPr>
        <p:spPr>
          <a:xfrm>
            <a:off x="2152057" y="369950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57" name="그림 19"/>
          <p:cNvPicPr/>
          <p:nvPr/>
        </p:nvPicPr>
        <p:blipFill rotWithShape="1">
          <a:blip r:link="rId8">
            <a:alphaModFix/>
            <a:lum/>
          </a:blip>
          <a:srcRect/>
          <a:stretch>
            <a:fillRect/>
          </a:stretch>
        </p:blipFill>
        <p:spPr>
          <a:xfrm>
            <a:off x="4716052" y="5841647"/>
            <a:ext cx="1743410" cy="764527"/>
          </a:xfrm>
          <a:prstGeom prst="rect">
            <a:avLst/>
          </a:prstGeom>
        </p:spPr>
      </p:pic>
      <p:sp>
        <p:nvSpPr>
          <p:cNvPr id="58" name="직사각형 13"/>
          <p:cNvSpPr/>
          <p:nvPr/>
        </p:nvSpPr>
        <p:spPr>
          <a:xfrm>
            <a:off x="4684452" y="5852122"/>
            <a:ext cx="1775010" cy="75405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" name="모서리가 둥근 직사각형 8"/>
          <p:cNvSpPr/>
          <p:nvPr/>
        </p:nvSpPr>
        <p:spPr>
          <a:xfrm>
            <a:off x="4572000" y="57466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수정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열차검색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26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1551" y="669617"/>
            <a:ext cx="6497652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19"/>
            <a:ext cx="2474157" cy="3290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수정화면의 열차번호항목의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검색버튼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검색할 열차번호 입력 후 검색버튼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2. 조회된 열차목록에서 사용할 열차 선택</a:t>
            </a:r>
          </a:p>
          <a:p>
            <a:endParaRPr lang="ko-KR" altLang="en-US" sz="1000" b="1"/>
          </a:p>
          <a:p>
            <a:r>
              <a:rPr lang="ko-KR" altLang="en-US" sz="1000" b="1"/>
              <a:t>3. 열차선택 후 확인버튼 클릭 시 운행일정</a:t>
            </a:r>
          </a:p>
          <a:p>
            <a:r>
              <a:rPr lang="ko-KR" altLang="en-US" sz="1000" b="1"/>
              <a:t>    의 열차번호와 열차종류가 선택한</a:t>
            </a:r>
          </a:p>
          <a:p>
            <a:r>
              <a:rPr lang="ko-KR" altLang="en-US" sz="1000" b="1"/>
              <a:t>   열차정보로 자동입력</a:t>
            </a:r>
          </a:p>
          <a:p>
            <a:endParaRPr lang="ko-KR" altLang="en-US" sz="1000" b="1"/>
          </a:p>
          <a:p>
            <a:r>
              <a:rPr lang="ko-KR" altLang="en-US" sz="1000" b="1"/>
              <a:t>4. 열차검색화면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5. 열차번호 미입력상태에서 검색버튼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열차 미선택상태에서 확인 버튼 클릭 시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조회된 열차가 존재하지 않을 경우</a:t>
            </a:r>
          </a:p>
          <a:p>
            <a:r>
              <a:rPr lang="ko-KR" altLang="en-US" sz="1000" b="1"/>
              <a:t>   메세지 출력</a:t>
            </a:r>
          </a:p>
        </p:txBody>
      </p:sp>
      <p:pic>
        <p:nvPicPr>
          <p:cNvPr id="8" name="그림 7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178414" y="4422763"/>
            <a:ext cx="2169868" cy="1052794"/>
          </a:xfrm>
          <a:prstGeom prst="rect">
            <a:avLst/>
          </a:prstGeom>
        </p:spPr>
      </p:pic>
      <p:pic>
        <p:nvPicPr>
          <p:cNvPr id="9" name="그림 8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2468995" y="4422763"/>
            <a:ext cx="1927484" cy="1052795"/>
          </a:xfrm>
          <a:prstGeom prst="rect">
            <a:avLst/>
          </a:prstGeom>
        </p:spPr>
      </p:pic>
      <p:sp>
        <p:nvSpPr>
          <p:cNvPr id="10" name="직사각형 13"/>
          <p:cNvSpPr/>
          <p:nvPr/>
        </p:nvSpPr>
        <p:spPr>
          <a:xfrm>
            <a:off x="2448884" y="4439435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모서리가 둥근 직사각형 8"/>
          <p:cNvSpPr/>
          <p:nvPr/>
        </p:nvSpPr>
        <p:spPr>
          <a:xfrm>
            <a:off x="2440161" y="432156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2" name="직사각형 13"/>
          <p:cNvSpPr/>
          <p:nvPr/>
        </p:nvSpPr>
        <p:spPr>
          <a:xfrm>
            <a:off x="187137" y="4439435"/>
            <a:ext cx="216114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모서리가 둥근 직사각형 8"/>
          <p:cNvSpPr/>
          <p:nvPr/>
        </p:nvSpPr>
        <p:spPr>
          <a:xfrm>
            <a:off x="178414" y="424953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204231" y="2911249"/>
            <a:ext cx="2302454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3"/>
          <p:cNvSpPr/>
          <p:nvPr/>
        </p:nvSpPr>
        <p:spPr>
          <a:xfrm>
            <a:off x="2182208" y="3385222"/>
            <a:ext cx="2302454" cy="14490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직사각형 13"/>
          <p:cNvSpPr/>
          <p:nvPr/>
        </p:nvSpPr>
        <p:spPr>
          <a:xfrm>
            <a:off x="3603678" y="4120488"/>
            <a:ext cx="464140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직사각형 13"/>
          <p:cNvSpPr/>
          <p:nvPr/>
        </p:nvSpPr>
        <p:spPr>
          <a:xfrm>
            <a:off x="4105482" y="4120488"/>
            <a:ext cx="464140" cy="17489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3673326" y="273698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9" name="모서리가 둥근 직사각형 8"/>
          <p:cNvSpPr/>
          <p:nvPr/>
        </p:nvSpPr>
        <p:spPr>
          <a:xfrm>
            <a:off x="3355458" y="34426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0" name="모서리가 둥근 직사각형 8"/>
          <p:cNvSpPr/>
          <p:nvPr/>
        </p:nvSpPr>
        <p:spPr>
          <a:xfrm>
            <a:off x="3355458" y="396395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모서리가 둥근 직사각형 8"/>
          <p:cNvSpPr/>
          <p:nvPr/>
        </p:nvSpPr>
        <p:spPr>
          <a:xfrm>
            <a:off x="4427948" y="396395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22" name="그림 8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34612" y="5634211"/>
            <a:ext cx="1969618" cy="1052795"/>
          </a:xfrm>
          <a:prstGeom prst="rect">
            <a:avLst/>
          </a:prstGeom>
        </p:spPr>
      </p:pic>
      <p:sp>
        <p:nvSpPr>
          <p:cNvPr id="23" name="직사각형 13"/>
          <p:cNvSpPr/>
          <p:nvPr/>
        </p:nvSpPr>
        <p:spPr>
          <a:xfrm>
            <a:off x="234612" y="5650883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모서리가 둥근 직사각형 8"/>
          <p:cNvSpPr/>
          <p:nvPr/>
        </p:nvSpPr>
        <p:spPr>
          <a:xfrm>
            <a:off x="225889" y="553300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수정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역 검색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27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81551" y="669617"/>
            <a:ext cx="6497097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16"/>
            <a:ext cx="2474157" cy="43576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수정화면의 출발역 또는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 도착역 항목의 검색버튼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검색할 역 명 입력 후 검색버튼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2. 조회된 역 목록에서 사용할 역 선택</a:t>
            </a:r>
          </a:p>
          <a:p>
            <a:endParaRPr lang="ko-KR" altLang="en-US" sz="1000" b="1"/>
          </a:p>
          <a:p>
            <a:r>
              <a:rPr lang="ko-KR" altLang="en-US" sz="1000" b="1"/>
              <a:t>3. 역 선택 후 확인버튼 클릭 시 운행일정</a:t>
            </a:r>
          </a:p>
          <a:p>
            <a:r>
              <a:rPr lang="ko-KR" altLang="en-US" sz="1000" b="1"/>
              <a:t>    의 출발역 또는 도착역에 자동입력</a:t>
            </a:r>
          </a:p>
          <a:p>
            <a:r>
              <a:rPr lang="ko-KR" altLang="en-US" sz="1000" b="1"/>
              <a:t>    (검색버튼에 따라 달라짐)</a:t>
            </a:r>
          </a:p>
          <a:p>
            <a:endParaRPr lang="ko-KR" altLang="en-US" sz="1000" b="1"/>
          </a:p>
          <a:p>
            <a:r>
              <a:rPr lang="ko-KR" altLang="en-US" sz="1000" b="1"/>
              <a:t>4. 역 검색화면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5. 역 명 미입력상태에서 검색버튼 클릭 시 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역 미선택상태에서 확인 버튼 클릭 시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조회된 역이 존재하지 않을 경우</a:t>
            </a:r>
          </a:p>
          <a:p>
            <a:r>
              <a:rPr lang="ko-KR" altLang="en-US" sz="1000" b="1"/>
              <a:t>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출발역 또는 도착역에서 사용 중인</a:t>
            </a:r>
          </a:p>
          <a:p>
            <a:r>
              <a:rPr lang="ko-KR" altLang="en-US" sz="1000" b="1"/>
              <a:t>   역을 선택한 후 확인 버튼 클릭 시</a:t>
            </a:r>
          </a:p>
          <a:p>
            <a:r>
              <a:rPr lang="ko-KR" altLang="en-US" sz="1000" b="1"/>
              <a:t>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9. 경유지에서 사용 중인 역을 선태한 후</a:t>
            </a:r>
          </a:p>
          <a:p>
            <a:r>
              <a:rPr lang="ko-KR" altLang="en-US" sz="1000" b="1"/>
              <a:t>    확인 버튼 클릭 시 메세지 출력</a:t>
            </a:r>
          </a:p>
        </p:txBody>
      </p:sp>
      <p:pic>
        <p:nvPicPr>
          <p:cNvPr id="8" name="그림 7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34612" y="4496699"/>
            <a:ext cx="2113670" cy="1052794"/>
          </a:xfrm>
          <a:prstGeom prst="rect">
            <a:avLst/>
          </a:prstGeom>
        </p:spPr>
      </p:pic>
      <p:pic>
        <p:nvPicPr>
          <p:cNvPr id="9" name="그림 8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448883" y="4496699"/>
            <a:ext cx="1967161" cy="1052795"/>
          </a:xfrm>
          <a:prstGeom prst="rect">
            <a:avLst/>
          </a:prstGeom>
        </p:spPr>
      </p:pic>
      <p:sp>
        <p:nvSpPr>
          <p:cNvPr id="10" name="직사각형 13"/>
          <p:cNvSpPr/>
          <p:nvPr/>
        </p:nvSpPr>
        <p:spPr>
          <a:xfrm>
            <a:off x="2448884" y="4513371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모서리가 둥근 직사각형 8"/>
          <p:cNvSpPr/>
          <p:nvPr/>
        </p:nvSpPr>
        <p:spPr>
          <a:xfrm>
            <a:off x="2440161" y="43954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2" name="직사각형 13"/>
          <p:cNvSpPr/>
          <p:nvPr/>
        </p:nvSpPr>
        <p:spPr>
          <a:xfrm>
            <a:off x="187137" y="4511461"/>
            <a:ext cx="216114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모서리가 둥근 직사각형 8"/>
          <p:cNvSpPr/>
          <p:nvPr/>
        </p:nvSpPr>
        <p:spPr>
          <a:xfrm>
            <a:off x="178414" y="432156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348283" y="2911249"/>
            <a:ext cx="2002447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3"/>
          <p:cNvSpPr/>
          <p:nvPr/>
        </p:nvSpPr>
        <p:spPr>
          <a:xfrm>
            <a:off x="2223281" y="3351296"/>
            <a:ext cx="2124476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직사각형 13"/>
          <p:cNvSpPr/>
          <p:nvPr/>
        </p:nvSpPr>
        <p:spPr>
          <a:xfrm>
            <a:off x="3447723" y="4120488"/>
            <a:ext cx="464140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직사각형 13"/>
          <p:cNvSpPr/>
          <p:nvPr/>
        </p:nvSpPr>
        <p:spPr>
          <a:xfrm>
            <a:off x="3949527" y="4120488"/>
            <a:ext cx="464140" cy="17489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3517371" y="273698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9" name="모서리가 둥근 직사각형 8"/>
          <p:cNvSpPr/>
          <p:nvPr/>
        </p:nvSpPr>
        <p:spPr>
          <a:xfrm>
            <a:off x="2881040" y="351604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0" name="모서리가 둥근 직사각형 8"/>
          <p:cNvSpPr/>
          <p:nvPr/>
        </p:nvSpPr>
        <p:spPr>
          <a:xfrm>
            <a:off x="3199503" y="396395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모서리가 둥근 직사각형 8"/>
          <p:cNvSpPr/>
          <p:nvPr/>
        </p:nvSpPr>
        <p:spPr>
          <a:xfrm>
            <a:off x="4271993" y="396395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22" name="그림 8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234612" y="5708146"/>
            <a:ext cx="1969618" cy="1052795"/>
          </a:xfrm>
          <a:prstGeom prst="rect">
            <a:avLst/>
          </a:prstGeom>
        </p:spPr>
      </p:pic>
      <p:sp>
        <p:nvSpPr>
          <p:cNvPr id="23" name="직사각형 13"/>
          <p:cNvSpPr/>
          <p:nvPr/>
        </p:nvSpPr>
        <p:spPr>
          <a:xfrm>
            <a:off x="234612" y="5724818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모서리가 둥근 직사각형 8"/>
          <p:cNvSpPr/>
          <p:nvPr/>
        </p:nvSpPr>
        <p:spPr>
          <a:xfrm>
            <a:off x="225889" y="560694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25" name="그림 8"/>
          <p:cNvPicPr/>
          <p:nvPr/>
        </p:nvPicPr>
        <p:blipFill rotWithShape="1">
          <a:blip r:link="rId7">
            <a:alphaModFix/>
            <a:lum/>
          </a:blip>
          <a:srcRect/>
          <a:stretch>
            <a:fillRect/>
          </a:stretch>
        </p:blipFill>
        <p:spPr>
          <a:xfrm>
            <a:off x="2429834" y="5717649"/>
            <a:ext cx="1894619" cy="1052795"/>
          </a:xfrm>
          <a:prstGeom prst="rect">
            <a:avLst/>
          </a:prstGeom>
        </p:spPr>
      </p:pic>
      <p:sp>
        <p:nvSpPr>
          <p:cNvPr id="26" name="직사각형 13"/>
          <p:cNvSpPr/>
          <p:nvPr/>
        </p:nvSpPr>
        <p:spPr>
          <a:xfrm>
            <a:off x="2395908" y="5734321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모서리가 둥근 직사각형 8"/>
          <p:cNvSpPr/>
          <p:nvPr/>
        </p:nvSpPr>
        <p:spPr>
          <a:xfrm>
            <a:off x="2440161" y="561802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31" name="그림 8"/>
          <p:cNvPicPr/>
          <p:nvPr/>
        </p:nvPicPr>
        <p:blipFill rotWithShape="1">
          <a:blip r:link="rId8">
            <a:alphaModFix/>
            <a:lum/>
          </a:blip>
          <a:srcRect/>
          <a:stretch>
            <a:fillRect/>
          </a:stretch>
        </p:blipFill>
        <p:spPr>
          <a:xfrm>
            <a:off x="4572000" y="5734321"/>
            <a:ext cx="1928545" cy="1036123"/>
          </a:xfrm>
          <a:prstGeom prst="rect">
            <a:avLst/>
          </a:prstGeom>
        </p:spPr>
      </p:pic>
      <p:sp>
        <p:nvSpPr>
          <p:cNvPr id="32" name="직사각형 13"/>
          <p:cNvSpPr/>
          <p:nvPr/>
        </p:nvSpPr>
        <p:spPr>
          <a:xfrm>
            <a:off x="4572000" y="5734321"/>
            <a:ext cx="1947595" cy="10361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모서리가 둥근 직사각형 8"/>
          <p:cNvSpPr/>
          <p:nvPr/>
        </p:nvSpPr>
        <p:spPr>
          <a:xfrm>
            <a:off x="4616253" y="561802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1799452" y="115907"/>
            <a:ext cx="5544482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60157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I.A (information architecture)</a:t>
            </a:r>
          </a:p>
        </p:txBody>
      </p:sp>
      <p:sp>
        <p:nvSpPr>
          <p:cNvPr id="3" name="모서리가 둥근 직사각형 3"/>
          <p:cNvSpPr/>
          <p:nvPr/>
        </p:nvSpPr>
        <p:spPr>
          <a:xfrm>
            <a:off x="88945" y="1046629"/>
            <a:ext cx="1440489" cy="290677"/>
          </a:xfrm>
          <a:prstGeom prst="roundRect">
            <a:avLst>
              <a:gd name="adj" fmla="val 16667"/>
            </a:avLst>
          </a:prstGeom>
          <a:solidFill>
            <a:schemeClr val="tx1">
              <a:lumMod val="70000"/>
              <a:lumOff val="30000"/>
            </a:schemeClr>
          </a:solidFill>
          <a:ln w="19050" cap="rnd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직사각형 4"/>
          <p:cNvSpPr/>
          <p:nvPr/>
        </p:nvSpPr>
        <p:spPr>
          <a:xfrm>
            <a:off x="350974" y="1046629"/>
            <a:ext cx="914858" cy="271582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60157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메인화면</a:t>
            </a:r>
          </a:p>
        </p:txBody>
      </p:sp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수정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경유지 등록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28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8" y="669617"/>
            <a:ext cx="6472815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09"/>
            <a:ext cx="2474157" cy="5586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수정화면의 경유지 우측상단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 추가버튼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경유지 목록 우측상단의 추가버튼을</a:t>
            </a:r>
          </a:p>
          <a:p>
            <a:r>
              <a:rPr lang="ko-KR" altLang="en-US" sz="1000" b="1"/>
              <a:t>   클릭 시 경유지 등록 다이알로그 생성</a:t>
            </a:r>
          </a:p>
          <a:p>
            <a:endParaRPr lang="ko-KR" altLang="en-US" sz="1000" b="1"/>
          </a:p>
          <a:p>
            <a:r>
              <a:rPr lang="ko-KR" altLang="en-US" sz="1000" b="1"/>
              <a:t>2. 출발역, 도착역 이전역, 다음역은 우측</a:t>
            </a:r>
          </a:p>
          <a:p>
            <a:r>
              <a:rPr lang="ko-KR" altLang="en-US" sz="1000" b="1"/>
              <a:t>   의 검색버튼을 이용하여 입력</a:t>
            </a:r>
          </a:p>
          <a:p>
            <a:r>
              <a:rPr lang="ko-KR" altLang="en-US" sz="1000" b="1"/>
              <a:t>- 출발역 : 다이알로그 생성 시 이전 행이 </a:t>
            </a:r>
          </a:p>
          <a:p>
            <a:r>
              <a:rPr lang="ko-KR" altLang="en-US" sz="1000" b="1"/>
              <a:t>   존재할 경우 이전 행의 도착역(다음역)</a:t>
            </a:r>
          </a:p>
          <a:p>
            <a:r>
              <a:rPr lang="ko-KR" altLang="en-US" sz="1000" b="1"/>
              <a:t>   이 자동입력 됨(변경가능)</a:t>
            </a:r>
          </a:p>
          <a:p>
            <a:r>
              <a:rPr lang="ko-KR" altLang="en-US" sz="1000" b="1"/>
              <a:t>- 도착역 : 역을 검색하여 도착역을 입력</a:t>
            </a:r>
          </a:p>
          <a:p>
            <a:r>
              <a:rPr lang="ko-KR" altLang="en-US" sz="1000" b="1"/>
              <a:t>   시 다음역 또한 도착역과 같은 역으로</a:t>
            </a:r>
          </a:p>
          <a:p>
            <a:r>
              <a:rPr lang="ko-KR" altLang="en-US" sz="1000" b="1"/>
              <a:t>   자동입력 됨</a:t>
            </a:r>
          </a:p>
          <a:p>
            <a:r>
              <a:rPr lang="ko-KR" altLang="en-US" sz="1000" b="1"/>
              <a:t>- 다음역 : 역을 검색하여 다음역을 입력</a:t>
            </a:r>
          </a:p>
          <a:p>
            <a:r>
              <a:rPr lang="ko-KR" altLang="en-US" sz="1000" b="1"/>
              <a:t>   시 도착역 또한 다음역과 같은 역으로</a:t>
            </a:r>
          </a:p>
          <a:p>
            <a:r>
              <a:rPr lang="ko-KR" altLang="en-US" sz="1000" b="1"/>
              <a:t>   자동입력 됨</a:t>
            </a:r>
          </a:p>
          <a:p>
            <a:r>
              <a:rPr lang="ko-KR" altLang="en-US" sz="1000" b="1"/>
              <a:t>- 이전역 : 다이알로그 생성 시 이전 행이 </a:t>
            </a:r>
          </a:p>
          <a:p>
            <a:r>
              <a:rPr lang="ko-KR" altLang="en-US" sz="1000" b="1"/>
              <a:t>   존재할 경우 이전 행의 출발역이 자동</a:t>
            </a:r>
          </a:p>
          <a:p>
            <a:r>
              <a:rPr lang="ko-KR" altLang="en-US" sz="1000" b="1"/>
              <a:t>   입력됨</a:t>
            </a:r>
          </a:p>
          <a:p>
            <a:r>
              <a:rPr lang="ko-KR" altLang="en-US" sz="1000" b="1"/>
              <a:t>- 이전 행이 존재하지 않는 경우 운행이정</a:t>
            </a:r>
          </a:p>
          <a:p>
            <a:r>
              <a:rPr lang="ko-KR" altLang="en-US" sz="1000" b="1"/>
              <a:t>   의 출발역이 자동입력되고 이전행을</a:t>
            </a:r>
          </a:p>
          <a:p>
            <a:r>
              <a:rPr lang="ko-KR" altLang="en-US" sz="1000" b="1"/>
              <a:t>   변경할 수 없다.(경유지의 첫 행의 이전</a:t>
            </a:r>
          </a:p>
          <a:p>
            <a:r>
              <a:rPr lang="ko-KR" altLang="en-US" sz="1000" b="1"/>
              <a:t>   역은 운행일정의 출발역에 따라 값이</a:t>
            </a:r>
          </a:p>
          <a:p>
            <a:r>
              <a:rPr lang="ko-KR" altLang="en-US" sz="1000" b="1"/>
              <a:t>    달라질 수 있다.)</a:t>
            </a:r>
          </a:p>
          <a:p>
            <a:r>
              <a:rPr lang="ko-KR" altLang="en-US" sz="1000" b="1"/>
              <a:t>- 출발일시, 도착일시 : 다이알로그 생성</a:t>
            </a:r>
          </a:p>
          <a:p>
            <a:r>
              <a:rPr lang="ko-KR" altLang="en-US" sz="1000" b="1"/>
              <a:t>   시 시스템의 현재일시가 자동선택 됨</a:t>
            </a:r>
          </a:p>
          <a:p>
            <a:endParaRPr lang="ko-KR" altLang="en-US" sz="1000" b="1"/>
          </a:p>
          <a:p>
            <a:r>
              <a:rPr lang="ko-KR" altLang="en-US" sz="1000" b="1"/>
              <a:t>3. 검색버튼 클릭 시 역 검색화면을 출력</a:t>
            </a:r>
          </a:p>
          <a:p>
            <a:r>
              <a:rPr lang="ko-KR" altLang="en-US" sz="1000" b="1"/>
              <a:t>    (역 검색화면에서 선택한 역을 자동</a:t>
            </a:r>
          </a:p>
          <a:p>
            <a:r>
              <a:rPr lang="ko-KR" altLang="en-US" sz="1000" b="1"/>
              <a:t>    입력)</a:t>
            </a:r>
          </a:p>
          <a:p>
            <a:endParaRPr lang="ko-KR" altLang="en-US" sz="1000" b="1"/>
          </a:p>
          <a:p>
            <a:r>
              <a:rPr lang="ko-KR" altLang="en-US" sz="1000" b="1"/>
              <a:t>4. 클릭 시 경유지 목록에 다이알로그에</a:t>
            </a:r>
          </a:p>
          <a:p>
            <a:r>
              <a:rPr lang="ko-KR" altLang="en-US" sz="1000" b="1"/>
              <a:t>   입력된 내용을 추가</a:t>
            </a:r>
          </a:p>
          <a:p>
            <a:endParaRPr lang="ko-KR" altLang="en-US" sz="1000" b="1"/>
          </a:p>
          <a:p>
            <a:r>
              <a:rPr lang="ko-KR" altLang="en-US" sz="1000" b="1"/>
              <a:t>5. 경유지 등록화면 닫기</a:t>
            </a:r>
          </a:p>
        </p:txBody>
      </p:sp>
      <p:sp>
        <p:nvSpPr>
          <p:cNvPr id="11" name="직사각형 13"/>
          <p:cNvSpPr/>
          <p:nvPr/>
        </p:nvSpPr>
        <p:spPr>
          <a:xfrm>
            <a:off x="3948496" y="3875704"/>
            <a:ext cx="464140" cy="17489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13"/>
          <p:cNvSpPr/>
          <p:nvPr/>
        </p:nvSpPr>
        <p:spPr>
          <a:xfrm>
            <a:off x="4450300" y="3875704"/>
            <a:ext cx="464140" cy="174894"/>
          </a:xfrm>
          <a:prstGeom prst="rect">
            <a:avLst/>
          </a:prstGeom>
          <a:noFill/>
          <a:ln w="38100">
            <a:solidFill>
              <a:srgbClr val="008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모서리가 둥근 직사각형 8"/>
          <p:cNvSpPr/>
          <p:nvPr/>
        </p:nvSpPr>
        <p:spPr>
          <a:xfrm>
            <a:off x="3700276" y="395012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4" name="모서리가 둥근 직사각형 8"/>
          <p:cNvSpPr/>
          <p:nvPr/>
        </p:nvSpPr>
        <p:spPr>
          <a:xfrm>
            <a:off x="4825742" y="3969179"/>
            <a:ext cx="288104" cy="189901"/>
          </a:xfrm>
          <a:prstGeom prst="roundRect">
            <a:avLst>
              <a:gd name="adj" fmla="val 16667"/>
            </a:avLst>
          </a:prstGeom>
          <a:solidFill>
            <a:srgbClr val="00800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5" name="직사각형 13"/>
          <p:cNvSpPr/>
          <p:nvPr/>
        </p:nvSpPr>
        <p:spPr>
          <a:xfrm>
            <a:off x="5908510" y="3768952"/>
            <a:ext cx="311740" cy="1272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모서리가 둥근 직사각형 8"/>
          <p:cNvSpPr/>
          <p:nvPr/>
        </p:nvSpPr>
        <p:spPr>
          <a:xfrm>
            <a:off x="5646603" y="360130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7" name="직사각형 13"/>
          <p:cNvSpPr/>
          <p:nvPr/>
        </p:nvSpPr>
        <p:spPr>
          <a:xfrm>
            <a:off x="3006042" y="3220506"/>
            <a:ext cx="368890" cy="1653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2809014" y="304446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9" name="직사각형 13"/>
          <p:cNvSpPr/>
          <p:nvPr/>
        </p:nvSpPr>
        <p:spPr>
          <a:xfrm>
            <a:off x="4572000" y="3220179"/>
            <a:ext cx="368890" cy="1653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모서리가 둥근 직사각형 8"/>
          <p:cNvSpPr/>
          <p:nvPr/>
        </p:nvSpPr>
        <p:spPr>
          <a:xfrm>
            <a:off x="4374972" y="304414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직사각형 13"/>
          <p:cNvSpPr/>
          <p:nvPr/>
        </p:nvSpPr>
        <p:spPr>
          <a:xfrm>
            <a:off x="4572000" y="3609511"/>
            <a:ext cx="368890" cy="1653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13"/>
          <p:cNvSpPr/>
          <p:nvPr/>
        </p:nvSpPr>
        <p:spPr>
          <a:xfrm>
            <a:off x="3018896" y="3618736"/>
            <a:ext cx="368890" cy="1653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모서리가 둥근 직사각형 8"/>
          <p:cNvSpPr/>
          <p:nvPr/>
        </p:nvSpPr>
        <p:spPr>
          <a:xfrm>
            <a:off x="2809014" y="371858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5" name="직사각형 13"/>
          <p:cNvSpPr/>
          <p:nvPr/>
        </p:nvSpPr>
        <p:spPr>
          <a:xfrm>
            <a:off x="1637766" y="3032514"/>
            <a:ext cx="3476080" cy="113335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모서리가 둥근 직사각형 8"/>
          <p:cNvSpPr/>
          <p:nvPr/>
        </p:nvSpPr>
        <p:spPr>
          <a:xfrm>
            <a:off x="4897768" y="371888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7" name="모서리가 둥근 직사각형 8"/>
          <p:cNvSpPr/>
          <p:nvPr/>
        </p:nvSpPr>
        <p:spPr>
          <a:xfrm>
            <a:off x="1493714" y="288104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그림 47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106388" y="669617"/>
            <a:ext cx="6472815" cy="6110678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수정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경유지 등록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29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6"/>
            <a:ext cx="2474157" cy="5891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수정화면의 경유지 우측상단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 추가버튼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출발역과 도착역이 동일한 역인 상태에</a:t>
            </a:r>
          </a:p>
          <a:p>
            <a:r>
              <a:rPr lang="ko-KR" altLang="en-US" sz="1000" b="1"/>
              <a:t>    서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확인 버튼 클릭 시 미입력 항목이 존재</a:t>
            </a:r>
          </a:p>
          <a:p>
            <a:r>
              <a:rPr lang="ko-KR" altLang="en-US" sz="1000" b="1"/>
              <a:t>    할 경우 메세지를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출발역 미입력 상태에서 확인 버튼 클</a:t>
            </a:r>
          </a:p>
          <a:p>
            <a:r>
              <a:rPr lang="ko-KR" altLang="en-US" sz="1000" b="1"/>
              <a:t>    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도착역 미입력 상태에서 확인 버튼 클</a:t>
            </a:r>
          </a:p>
          <a:p>
            <a:r>
              <a:rPr lang="ko-KR" altLang="en-US" sz="1000" b="1"/>
              <a:t>    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출발일시와 도착일시가 잘못입력된 상</a:t>
            </a:r>
          </a:p>
          <a:p>
            <a:r>
              <a:rPr lang="ko-KR" altLang="en-US" sz="1000" b="1"/>
              <a:t>    태에서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출발일시와 도착일시가 잘못입력된 상</a:t>
            </a:r>
          </a:p>
          <a:p>
            <a:r>
              <a:rPr lang="ko-KR" altLang="en-US" sz="1000" b="1"/>
              <a:t>    태에서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출발역으로 사용 중인 역을 도착역으로</a:t>
            </a:r>
          </a:p>
          <a:p>
            <a:r>
              <a:rPr lang="ko-KR" altLang="en-US" sz="1000" b="1"/>
              <a:t>    입력한 상태로 확인 버튼 클릭 시 메셎;</a:t>
            </a:r>
          </a:p>
          <a:p>
            <a:r>
              <a:rPr lang="ko-KR" altLang="en-US" sz="1000" b="1"/>
              <a:t>   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경유지에서 사용 중인 출발역을 선택한</a:t>
            </a:r>
          </a:p>
          <a:p>
            <a:r>
              <a:rPr lang="ko-KR" altLang="en-US" sz="1000" b="1"/>
              <a:t>    후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9. 경유지에서 사용 중인 도착역을 선택한</a:t>
            </a:r>
          </a:p>
          <a:p>
            <a:r>
              <a:rPr lang="ko-KR" altLang="en-US" sz="1000" b="1"/>
              <a:t>    후 확인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10. 경유지에서 사용 중인 출발일시를</a:t>
            </a:r>
          </a:p>
          <a:p>
            <a:r>
              <a:rPr lang="ko-KR" altLang="en-US" sz="1000" b="1"/>
              <a:t>      선택한 상태에서 확인 버튼 클릭 시</a:t>
            </a:r>
          </a:p>
          <a:p>
            <a:r>
              <a:rPr lang="ko-KR" altLang="en-US" sz="1000" b="1"/>
              <a:t>  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11. 경유지에서 사용 중인 도착일시를</a:t>
            </a:r>
          </a:p>
          <a:p>
            <a:r>
              <a:rPr lang="ko-KR" altLang="en-US" sz="1000" b="1"/>
              <a:t>      선택한 상태에서 확인 버튼 클릭 시</a:t>
            </a:r>
          </a:p>
          <a:p>
            <a:r>
              <a:rPr lang="ko-KR" altLang="en-US" sz="1000" b="1"/>
              <a:t>      메세지 출력</a:t>
            </a:r>
          </a:p>
        </p:txBody>
      </p:sp>
      <p:pic>
        <p:nvPicPr>
          <p:cNvPr id="28" name="그림 27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445120" y="1091106"/>
            <a:ext cx="1894074" cy="814501"/>
          </a:xfrm>
          <a:prstGeom prst="rect">
            <a:avLst/>
          </a:prstGeom>
        </p:spPr>
      </p:pic>
      <p:sp>
        <p:nvSpPr>
          <p:cNvPr id="29" name="직사각형 13"/>
          <p:cNvSpPr/>
          <p:nvPr/>
        </p:nvSpPr>
        <p:spPr>
          <a:xfrm>
            <a:off x="457795" y="1091260"/>
            <a:ext cx="1881398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모서리가 둥근 직사각형 8"/>
          <p:cNvSpPr/>
          <p:nvPr/>
        </p:nvSpPr>
        <p:spPr>
          <a:xfrm>
            <a:off x="336996" y="92681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31" name="그림 18"/>
          <p:cNvPicPr/>
          <p:nvPr/>
        </p:nvPicPr>
        <p:blipFill rotWithShape="1">
          <a:blip r:embed="rId5">
            <a:alphaModFix/>
            <a:lum/>
          </a:blip>
          <a:stretch>
            <a:fillRect/>
          </a:stretch>
        </p:blipFill>
        <p:spPr>
          <a:xfrm>
            <a:off x="2448884" y="1099440"/>
            <a:ext cx="1775010" cy="842097"/>
          </a:xfrm>
          <a:prstGeom prst="rect">
            <a:avLst/>
          </a:prstGeom>
        </p:spPr>
      </p:pic>
      <p:sp>
        <p:nvSpPr>
          <p:cNvPr id="32" name="직사각형 13"/>
          <p:cNvSpPr/>
          <p:nvPr/>
        </p:nvSpPr>
        <p:spPr>
          <a:xfrm>
            <a:off x="2497658" y="1066859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모서리가 둥근 직사각형 8"/>
          <p:cNvSpPr/>
          <p:nvPr/>
        </p:nvSpPr>
        <p:spPr>
          <a:xfrm>
            <a:off x="2376858" y="90241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34" name="그림 18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4419225" y="1102605"/>
            <a:ext cx="1702984" cy="842097"/>
          </a:xfrm>
          <a:prstGeom prst="rect">
            <a:avLst/>
          </a:prstGeom>
        </p:spPr>
      </p:pic>
      <p:sp>
        <p:nvSpPr>
          <p:cNvPr id="35" name="직사각형 13"/>
          <p:cNvSpPr/>
          <p:nvPr/>
        </p:nvSpPr>
        <p:spPr>
          <a:xfrm>
            <a:off x="4395973" y="1070024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모서리가 둥근 직사각형 8"/>
          <p:cNvSpPr/>
          <p:nvPr/>
        </p:nvSpPr>
        <p:spPr>
          <a:xfrm>
            <a:off x="4275173" y="9055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37" name="그림 18"/>
          <p:cNvPicPr/>
          <p:nvPr/>
        </p:nvPicPr>
        <p:blipFill rotWithShape="1">
          <a:blip r:link="rId7">
            <a:alphaModFix/>
            <a:lum/>
          </a:blip>
          <a:srcRect/>
          <a:stretch>
            <a:fillRect/>
          </a:stretch>
        </p:blipFill>
        <p:spPr>
          <a:xfrm>
            <a:off x="576207" y="2110969"/>
            <a:ext cx="1702984" cy="842097"/>
          </a:xfrm>
          <a:prstGeom prst="rect">
            <a:avLst/>
          </a:prstGeom>
        </p:spPr>
      </p:pic>
      <p:sp>
        <p:nvSpPr>
          <p:cNvPr id="38" name="직사각형 13"/>
          <p:cNvSpPr/>
          <p:nvPr/>
        </p:nvSpPr>
        <p:spPr>
          <a:xfrm>
            <a:off x="552955" y="2078388"/>
            <a:ext cx="1726237" cy="82607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모서리가 둥근 직사각형 8"/>
          <p:cNvSpPr/>
          <p:nvPr/>
        </p:nvSpPr>
        <p:spPr>
          <a:xfrm>
            <a:off x="432156" y="191394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40" name="그림 18"/>
          <p:cNvPicPr/>
          <p:nvPr/>
        </p:nvPicPr>
        <p:blipFill rotWithShape="1">
          <a:blip r:link="rId8">
            <a:alphaModFix/>
            <a:lum/>
          </a:blip>
          <a:srcRect/>
          <a:stretch>
            <a:fillRect/>
          </a:stretch>
        </p:blipFill>
        <p:spPr>
          <a:xfrm>
            <a:off x="2438040" y="2114342"/>
            <a:ext cx="1702984" cy="797731"/>
          </a:xfrm>
          <a:prstGeom prst="rect">
            <a:avLst/>
          </a:prstGeom>
        </p:spPr>
      </p:pic>
      <p:sp>
        <p:nvSpPr>
          <p:cNvPr id="41" name="직사각형 13"/>
          <p:cNvSpPr/>
          <p:nvPr/>
        </p:nvSpPr>
        <p:spPr>
          <a:xfrm>
            <a:off x="2414788" y="2088888"/>
            <a:ext cx="1726237" cy="82607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모서리가 둥근 직사각형 8"/>
          <p:cNvSpPr/>
          <p:nvPr/>
        </p:nvSpPr>
        <p:spPr>
          <a:xfrm>
            <a:off x="2340375" y="190681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46" name="그림 18"/>
          <p:cNvPicPr/>
          <p:nvPr/>
        </p:nvPicPr>
        <p:blipFill rotWithShape="1">
          <a:blip r:link="rId9">
            <a:alphaModFix/>
            <a:lum/>
          </a:blip>
          <a:srcRect/>
          <a:stretch>
            <a:fillRect/>
          </a:stretch>
        </p:blipFill>
        <p:spPr>
          <a:xfrm>
            <a:off x="601064" y="4591800"/>
            <a:ext cx="1702984" cy="800624"/>
          </a:xfrm>
          <a:prstGeom prst="rect">
            <a:avLst/>
          </a:prstGeom>
        </p:spPr>
      </p:pic>
      <p:sp>
        <p:nvSpPr>
          <p:cNvPr id="47" name="직사각형 13"/>
          <p:cNvSpPr/>
          <p:nvPr/>
        </p:nvSpPr>
        <p:spPr>
          <a:xfrm>
            <a:off x="577812" y="4566346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모서리가 둥근 직사각형 8"/>
          <p:cNvSpPr/>
          <p:nvPr/>
        </p:nvSpPr>
        <p:spPr>
          <a:xfrm>
            <a:off x="503399" y="443773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pic>
        <p:nvPicPr>
          <p:cNvPr id="49" name="그림 18"/>
          <p:cNvPicPr/>
          <p:nvPr/>
        </p:nvPicPr>
        <p:blipFill rotWithShape="1">
          <a:blip r:link="rId10">
            <a:alphaModFix/>
            <a:lum/>
          </a:blip>
          <a:srcRect/>
          <a:stretch>
            <a:fillRect/>
          </a:stretch>
        </p:blipFill>
        <p:spPr>
          <a:xfrm>
            <a:off x="2474523" y="4555609"/>
            <a:ext cx="1702984" cy="836815"/>
          </a:xfrm>
          <a:prstGeom prst="rect">
            <a:avLst/>
          </a:prstGeom>
        </p:spPr>
      </p:pic>
      <p:sp>
        <p:nvSpPr>
          <p:cNvPr id="50" name="직사각형 13"/>
          <p:cNvSpPr/>
          <p:nvPr/>
        </p:nvSpPr>
        <p:spPr>
          <a:xfrm>
            <a:off x="2451271" y="4555609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모서리가 둥근 직사각형 8"/>
          <p:cNvSpPr/>
          <p:nvPr/>
        </p:nvSpPr>
        <p:spPr>
          <a:xfrm>
            <a:off x="2376857" y="442699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52" name="그림 18"/>
          <p:cNvPicPr/>
          <p:nvPr/>
        </p:nvPicPr>
        <p:blipFill rotWithShape="1">
          <a:blip r:link="rId11">
            <a:alphaModFix/>
            <a:lum/>
          </a:blip>
          <a:srcRect/>
          <a:stretch>
            <a:fillRect/>
          </a:stretch>
        </p:blipFill>
        <p:spPr>
          <a:xfrm>
            <a:off x="4323947" y="4569972"/>
            <a:ext cx="1726237" cy="836815"/>
          </a:xfrm>
          <a:prstGeom prst="rect">
            <a:avLst/>
          </a:prstGeom>
        </p:spPr>
      </p:pic>
      <p:sp>
        <p:nvSpPr>
          <p:cNvPr id="53" name="직사각형 13"/>
          <p:cNvSpPr/>
          <p:nvPr/>
        </p:nvSpPr>
        <p:spPr>
          <a:xfrm>
            <a:off x="4323947" y="4569972"/>
            <a:ext cx="1726237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" name="모서리가 둥근 직사각형 8"/>
          <p:cNvSpPr/>
          <p:nvPr/>
        </p:nvSpPr>
        <p:spPr>
          <a:xfrm>
            <a:off x="4249534" y="444136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55" name="그림 18"/>
          <p:cNvPicPr/>
          <p:nvPr/>
        </p:nvPicPr>
        <p:blipFill rotWithShape="1">
          <a:blip r:link="rId12">
            <a:alphaModFix/>
            <a:lum/>
          </a:blip>
          <a:srcRect/>
          <a:stretch>
            <a:fillRect/>
          </a:stretch>
        </p:blipFill>
        <p:spPr>
          <a:xfrm>
            <a:off x="504181" y="5563974"/>
            <a:ext cx="1775010" cy="836815"/>
          </a:xfrm>
          <a:prstGeom prst="rect">
            <a:avLst/>
          </a:prstGeom>
        </p:spPr>
      </p:pic>
      <p:sp>
        <p:nvSpPr>
          <p:cNvPr id="56" name="직사각형 13"/>
          <p:cNvSpPr/>
          <p:nvPr/>
        </p:nvSpPr>
        <p:spPr>
          <a:xfrm>
            <a:off x="503399" y="5563974"/>
            <a:ext cx="1801433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" name="모서리가 둥근 직사각형 8"/>
          <p:cNvSpPr/>
          <p:nvPr/>
        </p:nvSpPr>
        <p:spPr>
          <a:xfrm>
            <a:off x="504182" y="5435362"/>
            <a:ext cx="394492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  <p:pic>
        <p:nvPicPr>
          <p:cNvPr id="58" name="그림 18"/>
          <p:cNvPicPr/>
          <p:nvPr/>
        </p:nvPicPr>
        <p:blipFill rotWithShape="1">
          <a:blip r:link="rId13">
            <a:alphaModFix/>
            <a:lum/>
          </a:blip>
          <a:srcRect/>
          <a:stretch>
            <a:fillRect/>
          </a:stretch>
        </p:blipFill>
        <p:spPr>
          <a:xfrm>
            <a:off x="2474523" y="5573499"/>
            <a:ext cx="1749372" cy="836815"/>
          </a:xfrm>
          <a:prstGeom prst="rect">
            <a:avLst/>
          </a:prstGeom>
        </p:spPr>
      </p:pic>
      <p:sp>
        <p:nvSpPr>
          <p:cNvPr id="59" name="직사각형 13"/>
          <p:cNvSpPr/>
          <p:nvPr/>
        </p:nvSpPr>
        <p:spPr>
          <a:xfrm>
            <a:off x="2448884" y="5573499"/>
            <a:ext cx="1800650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모서리가 둥근 직사각형 8"/>
          <p:cNvSpPr/>
          <p:nvPr/>
        </p:nvSpPr>
        <p:spPr>
          <a:xfrm>
            <a:off x="2448884" y="5444887"/>
            <a:ext cx="394492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10</a:t>
            </a:r>
          </a:p>
        </p:txBody>
      </p:sp>
      <p:pic>
        <p:nvPicPr>
          <p:cNvPr id="61" name="그림 18"/>
          <p:cNvPicPr/>
          <p:nvPr/>
        </p:nvPicPr>
        <p:blipFill rotWithShape="1">
          <a:blip r:link="rId14">
            <a:alphaModFix/>
            <a:lum/>
          </a:blip>
          <a:srcRect/>
          <a:stretch>
            <a:fillRect/>
          </a:stretch>
        </p:blipFill>
        <p:spPr>
          <a:xfrm>
            <a:off x="4419226" y="5554449"/>
            <a:ext cx="1775010" cy="836815"/>
          </a:xfrm>
          <a:prstGeom prst="rect">
            <a:avLst/>
          </a:prstGeom>
        </p:spPr>
      </p:pic>
      <p:sp>
        <p:nvSpPr>
          <p:cNvPr id="62" name="직사각형 13"/>
          <p:cNvSpPr/>
          <p:nvPr/>
        </p:nvSpPr>
        <p:spPr>
          <a:xfrm>
            <a:off x="4393585" y="5554449"/>
            <a:ext cx="1800650" cy="82607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" name="모서리가 둥근 직사각형 8"/>
          <p:cNvSpPr/>
          <p:nvPr/>
        </p:nvSpPr>
        <p:spPr>
          <a:xfrm>
            <a:off x="4393586" y="5425837"/>
            <a:ext cx="394492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11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수정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호실 등록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30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1551" y="669617"/>
            <a:ext cx="6497652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04"/>
            <a:ext cx="2474157" cy="4205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운행일정 수정화면의 호실 우측상단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 추가버튼 클릭</a:t>
            </a:r>
          </a:p>
          <a:p>
            <a:endParaRPr lang="ko-KR" altLang="en-US" sz="1000" b="1"/>
          </a:p>
          <a:p>
            <a:r>
              <a:rPr lang="ko-KR" altLang="en-US" sz="1000" b="1"/>
              <a:t>1. 호실 목록 우측상단의 추가버튼 클릭 시</a:t>
            </a:r>
          </a:p>
          <a:p>
            <a:r>
              <a:rPr lang="ko-KR" altLang="en-US" sz="1000" b="1"/>
              <a:t>   다이알로그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호실정보 다이알로그</a:t>
            </a:r>
          </a:p>
          <a:p>
            <a:endParaRPr lang="ko-KR" altLang="en-US" sz="1000" b="1"/>
          </a:p>
          <a:p>
            <a:r>
              <a:rPr lang="ko-KR" altLang="en-US" sz="1000" b="1"/>
              <a:t>3. 호실 입력</a:t>
            </a:r>
          </a:p>
          <a:p>
            <a:r>
              <a:rPr lang="ko-KR" altLang="en-US" sz="1000" b="1"/>
              <a:t>- 최대 5자리까지 숫자만 입력가능</a:t>
            </a:r>
          </a:p>
          <a:p>
            <a:endParaRPr lang="ko-KR" altLang="en-US" sz="1000" b="1"/>
          </a:p>
          <a:p>
            <a:r>
              <a:rPr lang="ko-KR" altLang="en-US" sz="1000" b="1"/>
              <a:t>4. 라디오 버튼을 이용하여 호실유형을</a:t>
            </a:r>
          </a:p>
          <a:p>
            <a:r>
              <a:rPr lang="ko-KR" altLang="en-US" sz="1000" b="1"/>
              <a:t>   선택한 후 좌석수를 선택</a:t>
            </a:r>
          </a:p>
          <a:p>
            <a:r>
              <a:rPr lang="ko-KR" altLang="en-US" sz="1000" b="1"/>
              <a:t>- 라디오버튼이 체크된 좌석수 활성화</a:t>
            </a:r>
          </a:p>
          <a:p>
            <a:r>
              <a:rPr lang="ko-KR" altLang="en-US" sz="1000" b="1"/>
              <a:t>- 라디오버튼이 체크되지 않은 좌석수</a:t>
            </a:r>
          </a:p>
          <a:p>
            <a:r>
              <a:rPr lang="ko-KR" altLang="en-US" sz="1000" b="1"/>
              <a:t>   비활성화</a:t>
            </a:r>
          </a:p>
          <a:p>
            <a:endParaRPr lang="ko-KR" altLang="en-US" sz="1000" b="1"/>
          </a:p>
          <a:p>
            <a:r>
              <a:rPr lang="ko-KR" altLang="en-US" sz="1000" b="1"/>
              <a:t>5. 다이알로그에서 입력한 호실정보를</a:t>
            </a:r>
          </a:p>
          <a:p>
            <a:r>
              <a:rPr lang="ko-KR" altLang="en-US" sz="1000" b="1"/>
              <a:t>    호실목록에 추가</a:t>
            </a:r>
          </a:p>
          <a:p>
            <a:endParaRPr lang="ko-KR" altLang="en-US" sz="1000" b="1"/>
          </a:p>
          <a:p>
            <a:r>
              <a:rPr lang="ko-KR" altLang="en-US" sz="1000" b="1"/>
              <a:t>6. 호실등록화면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7. 호실 또는 좌석수가 미입력상태에서</a:t>
            </a:r>
          </a:p>
          <a:p>
            <a:r>
              <a:rPr lang="ko-KR" altLang="en-US" sz="1000" b="1"/>
              <a:t>    확인 버튼 크릭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입력한 호실이 호실목록에 존재할 경우</a:t>
            </a:r>
          </a:p>
          <a:p>
            <a:r>
              <a:rPr lang="ko-KR" altLang="en-US" sz="1000" b="1"/>
              <a:t>   메세지 출력</a:t>
            </a:r>
          </a:p>
        </p:txBody>
      </p:sp>
      <p:sp>
        <p:nvSpPr>
          <p:cNvPr id="8" name="직사각형 13"/>
          <p:cNvSpPr/>
          <p:nvPr/>
        </p:nvSpPr>
        <p:spPr>
          <a:xfrm>
            <a:off x="2399992" y="4351480"/>
            <a:ext cx="1883904" cy="98214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모서리가 둥근 직사각형 8"/>
          <p:cNvSpPr/>
          <p:nvPr/>
        </p:nvSpPr>
        <p:spPr>
          <a:xfrm>
            <a:off x="2279192" y="421560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" name="직사각형 13"/>
          <p:cNvSpPr/>
          <p:nvPr/>
        </p:nvSpPr>
        <p:spPr>
          <a:xfrm>
            <a:off x="3040404" y="4559151"/>
            <a:ext cx="1120934" cy="10504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3"/>
          <p:cNvSpPr/>
          <p:nvPr/>
        </p:nvSpPr>
        <p:spPr>
          <a:xfrm>
            <a:off x="3040404" y="4673451"/>
            <a:ext cx="1120934" cy="24791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13"/>
          <p:cNvSpPr/>
          <p:nvPr/>
        </p:nvSpPr>
        <p:spPr>
          <a:xfrm>
            <a:off x="3193974" y="5020792"/>
            <a:ext cx="416851" cy="18110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3"/>
          <p:cNvSpPr/>
          <p:nvPr/>
        </p:nvSpPr>
        <p:spPr>
          <a:xfrm>
            <a:off x="3701901" y="5020792"/>
            <a:ext cx="416851" cy="18110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" name="그림 13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340245" y="3134946"/>
            <a:ext cx="1637766" cy="936338"/>
          </a:xfrm>
          <a:prstGeom prst="rect">
            <a:avLst/>
          </a:prstGeom>
        </p:spPr>
      </p:pic>
      <p:pic>
        <p:nvPicPr>
          <p:cNvPr id="15" name="그림 14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160780" y="3134946"/>
            <a:ext cx="1582465" cy="936338"/>
          </a:xfrm>
          <a:prstGeom prst="rect">
            <a:avLst/>
          </a:prstGeom>
        </p:spPr>
      </p:pic>
      <p:sp>
        <p:nvSpPr>
          <p:cNvPr id="16" name="직사각형 13"/>
          <p:cNvSpPr/>
          <p:nvPr/>
        </p:nvSpPr>
        <p:spPr>
          <a:xfrm>
            <a:off x="321252" y="3132716"/>
            <a:ext cx="1656759" cy="9385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모서리가 둥근 직사각형 8"/>
          <p:cNvSpPr/>
          <p:nvPr/>
        </p:nvSpPr>
        <p:spPr>
          <a:xfrm>
            <a:off x="200452" y="299684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8" name="직사각형 13"/>
          <p:cNvSpPr/>
          <p:nvPr/>
        </p:nvSpPr>
        <p:spPr>
          <a:xfrm>
            <a:off x="2160780" y="3132716"/>
            <a:ext cx="1582466" cy="9385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모서리가 둥근 직사각형 8"/>
          <p:cNvSpPr/>
          <p:nvPr/>
        </p:nvSpPr>
        <p:spPr>
          <a:xfrm>
            <a:off x="3557849" y="299684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0" name="모서리가 둥근 직사각형 8"/>
          <p:cNvSpPr/>
          <p:nvPr/>
        </p:nvSpPr>
        <p:spPr>
          <a:xfrm>
            <a:off x="3601300" y="436800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모서리가 둥근 직사각형 8"/>
          <p:cNvSpPr/>
          <p:nvPr/>
        </p:nvSpPr>
        <p:spPr>
          <a:xfrm>
            <a:off x="2996517" y="518285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2" name="모서리가 둥근 직사각형 8"/>
          <p:cNvSpPr/>
          <p:nvPr/>
        </p:nvSpPr>
        <p:spPr>
          <a:xfrm>
            <a:off x="4043416" y="517392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3" name="모서리가 둥근 직사각형 8"/>
          <p:cNvSpPr/>
          <p:nvPr/>
        </p:nvSpPr>
        <p:spPr>
          <a:xfrm>
            <a:off x="2809014" y="491244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4" name="직사각형 13"/>
          <p:cNvSpPr/>
          <p:nvPr/>
        </p:nvSpPr>
        <p:spPr>
          <a:xfrm>
            <a:off x="5004156" y="4966962"/>
            <a:ext cx="288104" cy="12395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모서리가 둥근 직사각형 8"/>
          <p:cNvSpPr/>
          <p:nvPr/>
        </p:nvSpPr>
        <p:spPr>
          <a:xfrm>
            <a:off x="4725577" y="479611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운행일정 관리 &gt; 수정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경유지 및 호실 삭제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31</a:t>
            </a:r>
          </a:p>
        </p:txBody>
      </p:sp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5537" y="669617"/>
            <a:ext cx="6503191" cy="6110678"/>
          </a:xfrm>
          <a:prstGeom prst="rect">
            <a:avLst/>
          </a:prstGeom>
        </p:spPr>
      </p:pic>
      <p:sp>
        <p:nvSpPr>
          <p:cNvPr id="7" name="직사각형 6"/>
          <p:cNvSpPr txBox="1"/>
          <p:nvPr/>
        </p:nvSpPr>
        <p:spPr>
          <a:xfrm>
            <a:off x="6669843" y="936304"/>
            <a:ext cx="2474157" cy="161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삭제할 항목을 선택</a:t>
            </a:r>
          </a:p>
          <a:p>
            <a:endParaRPr lang="ko-KR" altLang="en-US" sz="1000" b="1"/>
          </a:p>
          <a:p>
            <a:r>
              <a:rPr lang="ko-KR" altLang="en-US" sz="1000" b="1"/>
              <a:t>2. 삭제할 항목을 선택하지 않은 상태로</a:t>
            </a:r>
          </a:p>
          <a:p>
            <a:r>
              <a:rPr lang="ko-KR" altLang="en-US" sz="1000" b="1"/>
              <a:t>    삭제버튼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삭제버튼 클릭 시 대화상자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삭제여부 확인 대화상자 출력</a:t>
            </a:r>
          </a:p>
          <a:p>
            <a:r>
              <a:rPr lang="ko-KR" altLang="en-US" sz="1000" b="1"/>
              <a:t>    확인 : 선택된 항목 삭제</a:t>
            </a:r>
          </a:p>
          <a:p>
            <a:r>
              <a:rPr lang="ko-KR" altLang="en-US" sz="1000" b="1"/>
              <a:t>    취소 : 상태유지 </a:t>
            </a:r>
          </a:p>
        </p:txBody>
      </p:sp>
      <p:sp>
        <p:nvSpPr>
          <p:cNvPr id="23" name="모서리가 둥근 직사각형 8"/>
          <p:cNvSpPr/>
          <p:nvPr/>
        </p:nvSpPr>
        <p:spPr>
          <a:xfrm>
            <a:off x="5546002" y="477989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4" name="직사각형 13"/>
          <p:cNvSpPr/>
          <p:nvPr/>
        </p:nvSpPr>
        <p:spPr>
          <a:xfrm>
            <a:off x="6240065" y="3754877"/>
            <a:ext cx="270170" cy="14631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모서리가 둥근 직사각형 8"/>
          <p:cNvSpPr/>
          <p:nvPr/>
        </p:nvSpPr>
        <p:spPr>
          <a:xfrm>
            <a:off x="6357338" y="388940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6" name="직사각형 13"/>
          <p:cNvSpPr/>
          <p:nvPr/>
        </p:nvSpPr>
        <p:spPr>
          <a:xfrm>
            <a:off x="1284650" y="3968924"/>
            <a:ext cx="155870" cy="4684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모서리가 둥근 직사각형 8"/>
          <p:cNvSpPr/>
          <p:nvPr/>
        </p:nvSpPr>
        <p:spPr>
          <a:xfrm>
            <a:off x="1080390" y="439358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8" name="직사각형 13"/>
          <p:cNvSpPr/>
          <p:nvPr/>
        </p:nvSpPr>
        <p:spPr>
          <a:xfrm>
            <a:off x="2201938" y="5166822"/>
            <a:ext cx="155870" cy="4684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모서리가 둥근 직사각형 8"/>
          <p:cNvSpPr/>
          <p:nvPr/>
        </p:nvSpPr>
        <p:spPr>
          <a:xfrm>
            <a:off x="1997678" y="559148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30" name="그림 15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3655849" y="2060506"/>
            <a:ext cx="1832300" cy="872164"/>
          </a:xfrm>
          <a:prstGeom prst="rect">
            <a:avLst/>
          </a:prstGeom>
        </p:spPr>
      </p:pic>
      <p:sp>
        <p:nvSpPr>
          <p:cNvPr id="31" name="직사각형 13"/>
          <p:cNvSpPr/>
          <p:nvPr/>
        </p:nvSpPr>
        <p:spPr>
          <a:xfrm>
            <a:off x="3655849" y="2060506"/>
            <a:ext cx="1832300" cy="87216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모서리가 둥근 직사각형 8"/>
          <p:cNvSpPr/>
          <p:nvPr/>
        </p:nvSpPr>
        <p:spPr>
          <a:xfrm>
            <a:off x="3393942" y="189285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3" name="직사각형 13"/>
          <p:cNvSpPr/>
          <p:nvPr/>
        </p:nvSpPr>
        <p:spPr>
          <a:xfrm>
            <a:off x="5339449" y="4957437"/>
            <a:ext cx="270170" cy="14631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4" name="그림 19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1409425" y="2060506"/>
            <a:ext cx="1752712" cy="872164"/>
          </a:xfrm>
          <a:prstGeom prst="rect">
            <a:avLst/>
          </a:prstGeom>
        </p:spPr>
      </p:pic>
      <p:sp>
        <p:nvSpPr>
          <p:cNvPr id="35" name="직사각형 13"/>
          <p:cNvSpPr/>
          <p:nvPr/>
        </p:nvSpPr>
        <p:spPr>
          <a:xfrm>
            <a:off x="1383229" y="2082754"/>
            <a:ext cx="1757340" cy="8276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모서리가 둥근 직사각형 8"/>
          <p:cNvSpPr/>
          <p:nvPr/>
        </p:nvSpPr>
        <p:spPr>
          <a:xfrm>
            <a:off x="1121321" y="187060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5046642" y="3552178"/>
            <a:ext cx="3524452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404175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관리 &gt;</a:t>
            </a:r>
            <a:r>
              <a:rPr lang="en-US" altLang="ko-KR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 </a:t>
            </a: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회원 관리 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76012" y="677874"/>
            <a:ext cx="6503191" cy="6094163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회원관리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회원 조회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32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2"/>
            <a:ext cx="2474157" cy="3290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회면 첫 출력 시 전체로 자동조회</a:t>
            </a:r>
          </a:p>
          <a:p>
            <a:endParaRPr lang="ko-KR" altLang="en-US" sz="1000" b="1"/>
          </a:p>
          <a:p>
            <a:r>
              <a:rPr lang="ko-KR" altLang="en-US" sz="1000" b="1"/>
              <a:t>1. 좌측 메뉴의 회원 관리 클릭 시 화면</a:t>
            </a:r>
          </a:p>
          <a:p>
            <a:r>
              <a:rPr lang="ko-KR" altLang="en-US" sz="1000" b="1"/>
              <a:t>  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검색유형 선택 후 검색어를 입력한 후</a:t>
            </a:r>
          </a:p>
          <a:p>
            <a:r>
              <a:rPr lang="ko-KR" altLang="en-US" sz="1000" b="1"/>
              <a:t>   조회버튼 클릭 시 회원목록 출력</a:t>
            </a:r>
          </a:p>
          <a:p>
            <a:r>
              <a:rPr lang="ko-KR" altLang="en-US" sz="1000" b="1"/>
              <a:t>- 전체조회에 한해 검색어 미입력 허용</a:t>
            </a:r>
          </a:p>
          <a:p>
            <a:endParaRPr lang="ko-KR" altLang="en-US" sz="1000" b="1"/>
          </a:p>
          <a:p>
            <a:r>
              <a:rPr lang="ko-KR" altLang="en-US" sz="1000" b="1"/>
              <a:t>3. 조회결과가 존재하지 않을 경우 메세지</a:t>
            </a:r>
          </a:p>
          <a:p>
            <a:r>
              <a:rPr lang="ko-KR" altLang="en-US" sz="1000" b="1"/>
              <a:t>  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조회된 결과에서 특정 행을 선택하게</a:t>
            </a:r>
          </a:p>
          <a:p>
            <a:r>
              <a:rPr lang="ko-KR" altLang="en-US" sz="1000" b="1"/>
              <a:t>   되면 상세정보에 선택한 행의 정보를</a:t>
            </a:r>
          </a:p>
          <a:p>
            <a:r>
              <a:rPr lang="ko-KR" altLang="en-US" sz="1000" b="1"/>
              <a:t>  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가입일 또는 개인정보 수정일을 기준</a:t>
            </a:r>
          </a:p>
          <a:p>
            <a:r>
              <a:rPr lang="ko-KR" altLang="en-US" sz="1000" b="1"/>
              <a:t>    으로 회원을 조화</a:t>
            </a:r>
          </a:p>
          <a:p>
            <a:endParaRPr lang="ko-KR" altLang="en-US" sz="1000" b="1"/>
          </a:p>
          <a:p>
            <a:r>
              <a:rPr lang="ko-KR" altLang="en-US" sz="1000" b="1"/>
              <a:t>6. 버튼 클릭 시 회원에 대한 승차권 예매</a:t>
            </a:r>
          </a:p>
          <a:p>
            <a:r>
              <a:rPr lang="ko-KR" altLang="en-US" sz="1000" b="1"/>
              <a:t>    내역화면 이 출력된다.</a:t>
            </a:r>
          </a:p>
        </p:txBody>
      </p:sp>
      <p:sp>
        <p:nvSpPr>
          <p:cNvPr id="8" name="모서리가 둥근 직사각형 8"/>
          <p:cNvSpPr/>
          <p:nvPr/>
        </p:nvSpPr>
        <p:spPr>
          <a:xfrm>
            <a:off x="2088754" y="309711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324318" y="3260220"/>
            <a:ext cx="1944702" cy="23248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3"/>
          <p:cNvSpPr/>
          <p:nvPr/>
        </p:nvSpPr>
        <p:spPr>
          <a:xfrm>
            <a:off x="206053" y="3079844"/>
            <a:ext cx="994473" cy="25805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모서리가 둥근 직사각형 8"/>
          <p:cNvSpPr/>
          <p:nvPr/>
        </p:nvSpPr>
        <p:spPr>
          <a:xfrm>
            <a:off x="1056474" y="319532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9" name="직사각형 13"/>
          <p:cNvSpPr/>
          <p:nvPr/>
        </p:nvSpPr>
        <p:spPr>
          <a:xfrm>
            <a:off x="2026253" y="3724956"/>
            <a:ext cx="682596" cy="12886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직사각형 13"/>
          <p:cNvSpPr/>
          <p:nvPr/>
        </p:nvSpPr>
        <p:spPr>
          <a:xfrm>
            <a:off x="4288070" y="3260220"/>
            <a:ext cx="519058" cy="2324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직사각형 13"/>
          <p:cNvSpPr/>
          <p:nvPr/>
        </p:nvSpPr>
        <p:spPr>
          <a:xfrm>
            <a:off x="1260455" y="5127872"/>
            <a:ext cx="5283170" cy="10381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모서리가 둥근 직사각형 8"/>
          <p:cNvSpPr/>
          <p:nvPr/>
        </p:nvSpPr>
        <p:spPr>
          <a:xfrm>
            <a:off x="1056474" y="545702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4" name="모서리가 둥근 직사각형 8"/>
          <p:cNvSpPr/>
          <p:nvPr/>
        </p:nvSpPr>
        <p:spPr>
          <a:xfrm>
            <a:off x="2664962" y="363000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5" name="모서리가 둥근 직사각형 8"/>
          <p:cNvSpPr/>
          <p:nvPr/>
        </p:nvSpPr>
        <p:spPr>
          <a:xfrm>
            <a:off x="4663076" y="307031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26" name="그림 25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1997678" y="5987356"/>
            <a:ext cx="1727189" cy="836064"/>
          </a:xfrm>
          <a:prstGeom prst="rect">
            <a:avLst/>
          </a:prstGeom>
        </p:spPr>
      </p:pic>
      <p:sp>
        <p:nvSpPr>
          <p:cNvPr id="27" name="직사각형 13"/>
          <p:cNvSpPr/>
          <p:nvPr/>
        </p:nvSpPr>
        <p:spPr>
          <a:xfrm>
            <a:off x="2011595" y="5984854"/>
            <a:ext cx="1713272" cy="83504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모서리가 둥근 직사각형 8"/>
          <p:cNvSpPr/>
          <p:nvPr/>
        </p:nvSpPr>
        <p:spPr>
          <a:xfrm>
            <a:off x="1800650" y="658213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76012" y="679592"/>
            <a:ext cx="6503191" cy="6090726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회원관리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회원 조회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33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2"/>
            <a:ext cx="2474157" cy="1766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날짜조회 버튼 클릭 시 생성</a:t>
            </a:r>
          </a:p>
          <a:p>
            <a:endParaRPr lang="ko-KR" altLang="en-US" sz="1000" b="1"/>
          </a:p>
          <a:p>
            <a:r>
              <a:rPr lang="ko-KR" altLang="en-US" sz="1000" b="1"/>
              <a:t>1. 버튼 클릭 시 날짜조회 화면 생성</a:t>
            </a:r>
          </a:p>
          <a:p>
            <a:endParaRPr lang="ko-KR" altLang="en-US" sz="1000" b="1"/>
          </a:p>
          <a:p>
            <a:r>
              <a:rPr lang="ko-KR" altLang="en-US" sz="1000" b="1"/>
              <a:t>2. 가입일 또는 개인정보 수정일 중 하나</a:t>
            </a:r>
          </a:p>
          <a:p>
            <a:r>
              <a:rPr lang="ko-KR" altLang="en-US" sz="1000" b="1"/>
              <a:t>    를 선택한 후 조회 기간을 선택</a:t>
            </a:r>
          </a:p>
          <a:p>
            <a:r>
              <a:rPr lang="ko-KR" altLang="en-US" sz="1000" b="1"/>
              <a:t>    조회버튼을 클릭하여 조회</a:t>
            </a:r>
          </a:p>
          <a:p>
            <a:r>
              <a:rPr lang="ko-KR" altLang="en-US" sz="1000" b="1"/>
              <a:t>    취소버튼 클릭 시 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3. 검색결과가 존재하지 않는 경우 메세지</a:t>
            </a:r>
          </a:p>
          <a:p>
            <a:r>
              <a:rPr lang="ko-KR" altLang="en-US" sz="1000" b="1"/>
              <a:t>    출력</a:t>
            </a:r>
          </a:p>
        </p:txBody>
      </p:sp>
      <p:pic>
        <p:nvPicPr>
          <p:cNvPr id="26" name="그림 25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2141730" y="4227195"/>
            <a:ext cx="1727189" cy="836064"/>
          </a:xfrm>
          <a:prstGeom prst="rect">
            <a:avLst/>
          </a:prstGeom>
        </p:spPr>
      </p:pic>
      <p:sp>
        <p:nvSpPr>
          <p:cNvPr id="27" name="직사각형 13"/>
          <p:cNvSpPr/>
          <p:nvPr/>
        </p:nvSpPr>
        <p:spPr>
          <a:xfrm>
            <a:off x="2155647" y="4224693"/>
            <a:ext cx="1713272" cy="83504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모서리가 둥근 직사각형 8"/>
          <p:cNvSpPr/>
          <p:nvPr/>
        </p:nvSpPr>
        <p:spPr>
          <a:xfrm>
            <a:off x="1944702" y="482197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0" name="모서리가 둥근 직사각형 8"/>
          <p:cNvSpPr/>
          <p:nvPr/>
        </p:nvSpPr>
        <p:spPr>
          <a:xfrm>
            <a:off x="1944702" y="139467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1" name="직사각형 13"/>
          <p:cNvSpPr/>
          <p:nvPr/>
        </p:nvSpPr>
        <p:spPr>
          <a:xfrm>
            <a:off x="2103107" y="1539915"/>
            <a:ext cx="2468893" cy="160098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모서리가 둥근 직사각형 8"/>
          <p:cNvSpPr/>
          <p:nvPr/>
        </p:nvSpPr>
        <p:spPr>
          <a:xfrm>
            <a:off x="4788078" y="31408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3" name="직사각형 13"/>
          <p:cNvSpPr/>
          <p:nvPr/>
        </p:nvSpPr>
        <p:spPr>
          <a:xfrm>
            <a:off x="4216480" y="3260220"/>
            <a:ext cx="571598" cy="2324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76012" y="679592"/>
            <a:ext cx="6503191" cy="6090726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회원관리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회원에 대한 승차권 예매 내역 조회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34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1"/>
            <a:ext cx="2474157" cy="2224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회원 목록에서 승차권 예매 내역 버튼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클릭 시 화면 출력</a:t>
            </a:r>
          </a:p>
          <a:p>
            <a:endParaRPr lang="ko-KR" altLang="en-US" sz="1000" b="1"/>
          </a:p>
          <a:p>
            <a:r>
              <a:rPr lang="ko-KR" altLang="en-US" sz="1000" b="1"/>
              <a:t>1. 회원 목록의 승차권 예매 내역 버튼</a:t>
            </a:r>
          </a:p>
          <a:p>
            <a:r>
              <a:rPr lang="ko-KR" altLang="en-US" sz="1000" b="1"/>
              <a:t>   클릭 시 화면 출력</a:t>
            </a:r>
          </a:p>
          <a:p>
            <a:r>
              <a:rPr lang="ko-KR" altLang="en-US" sz="1000" b="1"/>
              <a:t>   화면의 제목 승차권 예매 내역()의 ()안</a:t>
            </a:r>
          </a:p>
          <a:p>
            <a:r>
              <a:rPr lang="ko-KR" altLang="en-US" sz="1000" b="1"/>
              <a:t>   에는 선택한 회원의 아이디가 입력됨</a:t>
            </a:r>
          </a:p>
          <a:p>
            <a:r>
              <a:rPr lang="ko-KR" altLang="en-US" sz="1000" b="1"/>
              <a:t>   닫기 버튼 클릭 시 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2. 조회기간 선택 후 조회버튼 클릭 시</a:t>
            </a:r>
          </a:p>
          <a:p>
            <a:r>
              <a:rPr lang="ko-KR" altLang="en-US" sz="1000" b="1"/>
              <a:t>   승차권 예매 내역 목록에 결과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조회결과가 존재하지 않는 경우 메세지</a:t>
            </a:r>
          </a:p>
          <a:p>
            <a:r>
              <a:rPr lang="ko-KR" altLang="en-US" sz="1000" b="1"/>
              <a:t>    출력</a:t>
            </a:r>
          </a:p>
        </p:txBody>
      </p:sp>
      <p:pic>
        <p:nvPicPr>
          <p:cNvPr id="26" name="그림 25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2141730" y="5214120"/>
            <a:ext cx="1727189" cy="836064"/>
          </a:xfrm>
          <a:prstGeom prst="rect">
            <a:avLst/>
          </a:prstGeom>
        </p:spPr>
      </p:pic>
      <p:sp>
        <p:nvSpPr>
          <p:cNvPr id="27" name="직사각형 13"/>
          <p:cNvSpPr/>
          <p:nvPr/>
        </p:nvSpPr>
        <p:spPr>
          <a:xfrm>
            <a:off x="2155647" y="5211618"/>
            <a:ext cx="1713272" cy="83504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모서리가 둥근 직사각형 8"/>
          <p:cNvSpPr/>
          <p:nvPr/>
        </p:nvSpPr>
        <p:spPr>
          <a:xfrm>
            <a:off x="1944702" y="580890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0" name="모서리가 둥근 직사각형 8"/>
          <p:cNvSpPr/>
          <p:nvPr/>
        </p:nvSpPr>
        <p:spPr>
          <a:xfrm>
            <a:off x="360130" y="192710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1" name="직사각형 13"/>
          <p:cNvSpPr/>
          <p:nvPr/>
        </p:nvSpPr>
        <p:spPr>
          <a:xfrm>
            <a:off x="518535" y="2072345"/>
            <a:ext cx="5638037" cy="279717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직사각형 13"/>
          <p:cNvSpPr/>
          <p:nvPr/>
        </p:nvSpPr>
        <p:spPr>
          <a:xfrm>
            <a:off x="1401679" y="2358135"/>
            <a:ext cx="3919156" cy="5041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모서리가 둥근 직사각형 8"/>
          <p:cNvSpPr/>
          <p:nvPr/>
        </p:nvSpPr>
        <p:spPr>
          <a:xfrm>
            <a:off x="5176783" y="276736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76012" y="679592"/>
            <a:ext cx="6503191" cy="6090726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회원관리</a:t>
            </a:r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35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1"/>
            <a:ext cx="2474157" cy="547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승차권 내역의 기본화면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선택한 회원의 결과가 존재하지 않는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경우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5537" y="677874"/>
            <a:ext cx="6503191" cy="6094163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회원관리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회원 삭제</a:t>
            </a:r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36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1"/>
            <a:ext cx="2474157" cy="25288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 회원목록이 조회되어 있는 상태</a:t>
            </a:r>
          </a:p>
          <a:p>
            <a:endParaRPr lang="ko-KR" altLang="en-US" sz="1000" b="1" i="1">
              <a:solidFill>
                <a:schemeClr val="accent1"/>
              </a:solidFill>
            </a:endParaRPr>
          </a:p>
          <a:p>
            <a:r>
              <a:rPr lang="ko-KR" altLang="en-US" sz="1000" b="1"/>
              <a:t>1. 회원목록애서 삭제할 회원 선택</a:t>
            </a:r>
          </a:p>
          <a:p>
            <a:r>
              <a:rPr lang="ko-KR" altLang="en-US" sz="1000" b="1"/>
              <a:t>   (다중선택 가능)</a:t>
            </a:r>
          </a:p>
          <a:p>
            <a:endParaRPr lang="ko-KR" altLang="en-US" sz="1000" b="1"/>
          </a:p>
          <a:p>
            <a:r>
              <a:rPr lang="ko-KR" altLang="en-US" sz="1000" b="1"/>
              <a:t>2. 선택된 회원에 대한 삭제를 진행</a:t>
            </a:r>
          </a:p>
          <a:p>
            <a:endParaRPr lang="ko-KR" altLang="en-US" sz="1000" b="1"/>
          </a:p>
          <a:p>
            <a:r>
              <a:rPr lang="ko-KR" altLang="en-US" sz="1000" b="1"/>
              <a:t>3. 삭제할 회원 미선택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삭제여부 확인 대화상자 출력</a:t>
            </a:r>
          </a:p>
          <a:p>
            <a:r>
              <a:rPr lang="ko-KR" altLang="en-US" sz="1000" b="1"/>
              <a:t>    확인 : 선택된 항목 삭제</a:t>
            </a:r>
          </a:p>
          <a:p>
            <a:r>
              <a:rPr lang="ko-KR" altLang="en-US" sz="1000" b="1"/>
              <a:t>    취소 : 상태유지 </a:t>
            </a:r>
          </a:p>
          <a:p>
            <a:endParaRPr lang="ko-KR" altLang="en-US" sz="1000" b="1"/>
          </a:p>
          <a:p>
            <a:r>
              <a:rPr lang="ko-KR" altLang="en-US" sz="1000" b="1"/>
              <a:t>5. 삭제 성공 사 매새자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삭제 실패 시 메세지 출력</a:t>
            </a:r>
          </a:p>
        </p:txBody>
      </p:sp>
      <p:sp>
        <p:nvSpPr>
          <p:cNvPr id="8" name="모서리가 둥근 직사각형 8"/>
          <p:cNvSpPr/>
          <p:nvPr/>
        </p:nvSpPr>
        <p:spPr>
          <a:xfrm>
            <a:off x="4921362" y="309711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" name="직사각형 13"/>
          <p:cNvSpPr/>
          <p:nvPr/>
        </p:nvSpPr>
        <p:spPr>
          <a:xfrm>
            <a:off x="1284650" y="3968924"/>
            <a:ext cx="155870" cy="98851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모서리가 둥근 직사각형 8"/>
          <p:cNvSpPr/>
          <p:nvPr/>
        </p:nvSpPr>
        <p:spPr>
          <a:xfrm>
            <a:off x="1080390" y="449178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973532" y="3278943"/>
            <a:ext cx="471869" cy="17830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" name="그림 16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127259" y="5279460"/>
            <a:ext cx="1529339" cy="814501"/>
          </a:xfrm>
          <a:prstGeom prst="rect">
            <a:avLst/>
          </a:prstGeom>
        </p:spPr>
      </p:pic>
      <p:pic>
        <p:nvPicPr>
          <p:cNvPr id="18" name="그림 17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1735431" y="5279460"/>
            <a:ext cx="1433712" cy="814501"/>
          </a:xfrm>
          <a:prstGeom prst="rect">
            <a:avLst/>
          </a:prstGeom>
        </p:spPr>
      </p:pic>
      <p:pic>
        <p:nvPicPr>
          <p:cNvPr id="19" name="그림 18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3309320" y="5279460"/>
            <a:ext cx="1300344" cy="814501"/>
          </a:xfrm>
          <a:prstGeom prst="rect">
            <a:avLst/>
          </a:prstGeom>
        </p:spPr>
      </p:pic>
      <p:pic>
        <p:nvPicPr>
          <p:cNvPr id="20" name="그림 19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4681690" y="5279460"/>
            <a:ext cx="1546908" cy="814500"/>
          </a:xfrm>
          <a:prstGeom prst="rect">
            <a:avLst/>
          </a:prstGeom>
        </p:spPr>
      </p:pic>
      <p:sp>
        <p:nvSpPr>
          <p:cNvPr id="21" name="직사각형 13"/>
          <p:cNvSpPr/>
          <p:nvPr/>
        </p:nvSpPr>
        <p:spPr>
          <a:xfrm>
            <a:off x="127259" y="5269935"/>
            <a:ext cx="1510507" cy="8145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직사각형 13"/>
          <p:cNvSpPr/>
          <p:nvPr/>
        </p:nvSpPr>
        <p:spPr>
          <a:xfrm>
            <a:off x="1728624" y="5269935"/>
            <a:ext cx="1440520" cy="81450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13"/>
          <p:cNvSpPr/>
          <p:nvPr/>
        </p:nvSpPr>
        <p:spPr>
          <a:xfrm>
            <a:off x="3313196" y="5269935"/>
            <a:ext cx="1258804" cy="8145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직사각형 13"/>
          <p:cNvSpPr/>
          <p:nvPr/>
        </p:nvSpPr>
        <p:spPr>
          <a:xfrm>
            <a:off x="4724400" y="5279462"/>
            <a:ext cx="1504198" cy="8145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모서리가 둥근 직사각형 8"/>
          <p:cNvSpPr/>
          <p:nvPr/>
        </p:nvSpPr>
        <p:spPr>
          <a:xfrm>
            <a:off x="127259" y="508003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6" name="모서리가 둥근 직사각형 8"/>
          <p:cNvSpPr/>
          <p:nvPr/>
        </p:nvSpPr>
        <p:spPr>
          <a:xfrm>
            <a:off x="1872676" y="513748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7" name="모서리가 둥근 직사각형 8"/>
          <p:cNvSpPr/>
          <p:nvPr/>
        </p:nvSpPr>
        <p:spPr>
          <a:xfrm>
            <a:off x="3798546" y="513748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8" name="모서리가 둥근 직사각형 8"/>
          <p:cNvSpPr/>
          <p:nvPr/>
        </p:nvSpPr>
        <p:spPr>
          <a:xfrm>
            <a:off x="5065414" y="513748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296162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메인화면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5537" y="679592"/>
            <a:ext cx="6503191" cy="6090726"/>
          </a:xfrm>
          <a:prstGeom prst="rect">
            <a:avLst/>
          </a:prstGeom>
        </p:spPr>
      </p:pic>
      <p:sp>
        <p:nvSpPr>
          <p:cNvPr id="2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3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관리 &gt; 회원관리</a:t>
            </a:r>
            <a:endParaRPr lang="en-US" altLang="ko-KR" sz="1000" b="1"/>
          </a:p>
        </p:txBody>
      </p:sp>
      <p:sp>
        <p:nvSpPr>
          <p:cNvPr id="4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5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37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1"/>
            <a:ext cx="2474157" cy="39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 회원관리 기본 화면 조회된 데이터가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 없을 경우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296162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현황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296162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현황 &gt; 승차권 발권 현황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5537" y="692012"/>
            <a:ext cx="6503191" cy="6106479"/>
          </a:xfrm>
          <a:prstGeom prst="rect">
            <a:avLst/>
          </a:prstGeom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현황 &gt; 승차권 발권 현황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승차권 발권 현황 조회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38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1"/>
            <a:ext cx="2474157" cy="2681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 운행일정에 대한 예약 현황</a:t>
            </a:r>
          </a:p>
          <a:p>
            <a:endParaRPr lang="ko-KR" altLang="en-US" sz="1000" b="1" i="1">
              <a:solidFill>
                <a:schemeClr val="accent1"/>
              </a:solidFill>
            </a:endParaRPr>
          </a:p>
          <a:p>
            <a:r>
              <a:rPr lang="ko-KR" altLang="en-US" sz="1000" b="1"/>
              <a:t>1. 상단 메뉴에서 현황 클릭 시 승차권 발</a:t>
            </a:r>
          </a:p>
          <a:p>
            <a:r>
              <a:rPr lang="ko-KR" altLang="en-US" sz="1000" b="1"/>
              <a:t>    권 현황 화면으로 이동</a:t>
            </a:r>
          </a:p>
          <a:p>
            <a:r>
              <a:rPr lang="ko-KR" altLang="en-US" sz="1000" b="1"/>
              <a:t>- 좌측의 메뉴에서 승차권 발권 현황 클릭</a:t>
            </a:r>
          </a:p>
          <a:p>
            <a:r>
              <a:rPr lang="ko-KR" altLang="en-US" sz="1000" b="1"/>
              <a:t>  시 승차권 발권 현황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열차종류와 조회기간을 선택한 후</a:t>
            </a:r>
          </a:p>
          <a:p>
            <a:r>
              <a:rPr lang="ko-KR" altLang="en-US" sz="1000" b="1"/>
              <a:t>    검색 버튼 클릭 시 해당하는 승차권</a:t>
            </a:r>
          </a:p>
          <a:p>
            <a:r>
              <a:rPr lang="ko-KR" altLang="en-US" sz="1000" b="1"/>
              <a:t>    발권 현항을 목록에 출력</a:t>
            </a:r>
          </a:p>
          <a:p>
            <a:r>
              <a:rPr lang="ko-KR" altLang="en-US" sz="1000" b="1"/>
              <a:t>- 화면 로드 시 전체 및 시스템의 현재 년</a:t>
            </a:r>
          </a:p>
          <a:p>
            <a:r>
              <a:rPr lang="ko-KR" altLang="en-US" sz="1000" b="1"/>
              <a:t>   월의 01일 부터 마지막 날까지 자동선택</a:t>
            </a:r>
          </a:p>
          <a:p>
            <a:r>
              <a:rPr lang="ko-KR" altLang="en-US" sz="1000" b="1"/>
              <a:t>   되어있으며 위 조회조건으로 자동조회</a:t>
            </a:r>
          </a:p>
          <a:p>
            <a:r>
              <a:rPr lang="ko-KR" altLang="en-US" sz="1000" b="1"/>
              <a:t>   발생</a:t>
            </a:r>
          </a:p>
          <a:p>
            <a:endParaRPr lang="ko-KR" altLang="en-US" sz="1000" b="1"/>
          </a:p>
          <a:p>
            <a:r>
              <a:rPr lang="ko-KR" altLang="en-US" sz="1000" b="1"/>
              <a:t>3. 조회결과가 존재하지 않는 경우 메세지</a:t>
            </a:r>
          </a:p>
          <a:p>
            <a:r>
              <a:rPr lang="ko-KR" altLang="en-US" sz="1000" b="1"/>
              <a:t>   출력</a:t>
            </a:r>
          </a:p>
        </p:txBody>
      </p:sp>
      <p:sp>
        <p:nvSpPr>
          <p:cNvPr id="8" name="직사각형 13"/>
          <p:cNvSpPr/>
          <p:nvPr/>
        </p:nvSpPr>
        <p:spPr>
          <a:xfrm>
            <a:off x="1776031" y="2757720"/>
            <a:ext cx="4255539" cy="291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모서리가 둥근 직사각형 8"/>
          <p:cNvSpPr/>
          <p:nvPr/>
        </p:nvSpPr>
        <p:spPr>
          <a:xfrm>
            <a:off x="1522071" y="261948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직사각형 13"/>
          <p:cNvSpPr/>
          <p:nvPr/>
        </p:nvSpPr>
        <p:spPr>
          <a:xfrm>
            <a:off x="196528" y="2655764"/>
            <a:ext cx="1002370" cy="2915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모서리가 둥근 직사각형 8"/>
          <p:cNvSpPr/>
          <p:nvPr/>
        </p:nvSpPr>
        <p:spPr>
          <a:xfrm>
            <a:off x="1075524" y="292256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852216" y="1034540"/>
            <a:ext cx="640420" cy="3677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모서리가 둥근 직사각형 8"/>
          <p:cNvSpPr/>
          <p:nvPr/>
        </p:nvSpPr>
        <p:spPr>
          <a:xfrm>
            <a:off x="2439359" y="132264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16" name="그림 15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504182" y="5690054"/>
            <a:ext cx="2014388" cy="980116"/>
          </a:xfrm>
          <a:prstGeom prst="rect">
            <a:avLst/>
          </a:prstGeom>
        </p:spPr>
      </p:pic>
      <p:sp>
        <p:nvSpPr>
          <p:cNvPr id="17" name="직사각형 13"/>
          <p:cNvSpPr/>
          <p:nvPr/>
        </p:nvSpPr>
        <p:spPr>
          <a:xfrm>
            <a:off x="504182" y="5690054"/>
            <a:ext cx="1988454" cy="9801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360130" y="554600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5537" y="693329"/>
            <a:ext cx="6503191" cy="6120566"/>
          </a:xfrm>
          <a:prstGeom prst="rect">
            <a:avLst/>
          </a:prstGeom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현황 &gt; 승차권 발권 현황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39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1"/>
            <a:ext cx="2474157" cy="39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승차권 발권 현황 기본 화면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자동조회 결과가 존재하지 않는 경우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3847473" y="3533128"/>
            <a:ext cx="5544482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현황 &gt; 열차별 승객 현황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5537" y="668787"/>
            <a:ext cx="6503191" cy="6135568"/>
          </a:xfrm>
          <a:prstGeom prst="rect">
            <a:avLst/>
          </a:prstGeom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현황 &gt; 승차권 발권 현황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열차별 승객 현황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40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1"/>
            <a:ext cx="2474157" cy="283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 운행일정에 대한 예약 현황</a:t>
            </a:r>
          </a:p>
          <a:p>
            <a:endParaRPr lang="ko-KR" altLang="en-US" sz="1000" b="1" i="1">
              <a:solidFill>
                <a:schemeClr val="accent1"/>
              </a:solidFill>
            </a:endParaRPr>
          </a:p>
          <a:p>
            <a:r>
              <a:rPr lang="ko-KR" altLang="en-US" sz="1000" b="1"/>
              <a:t>1. 좌측의 메뉴에서 열차별 승객 현황 클릭</a:t>
            </a:r>
          </a:p>
          <a:p>
            <a:r>
              <a:rPr lang="ko-KR" altLang="en-US" sz="1000" b="1"/>
              <a:t>  시 열차별 승객 현황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열차종류와 조회기간을 선택한 후</a:t>
            </a:r>
          </a:p>
          <a:p>
            <a:r>
              <a:rPr lang="ko-KR" altLang="en-US" sz="1000" b="1"/>
              <a:t>   검색 버튼 클릭 시 해당하는 열차별 승</a:t>
            </a:r>
          </a:p>
          <a:p>
            <a:r>
              <a:rPr lang="ko-KR" altLang="en-US" sz="1000" b="1"/>
              <a:t>   객 현황을 목록에 출력</a:t>
            </a:r>
          </a:p>
          <a:p>
            <a:r>
              <a:rPr lang="ko-KR" altLang="en-US" sz="1000" b="1"/>
              <a:t>- 화면 로드 시 전체 및 시스템의 현재 년</a:t>
            </a:r>
          </a:p>
          <a:p>
            <a:r>
              <a:rPr lang="ko-KR" altLang="en-US" sz="1000" b="1"/>
              <a:t>   월의 01일 부터 마지막 날까지 자동선택</a:t>
            </a:r>
          </a:p>
          <a:p>
            <a:r>
              <a:rPr lang="ko-KR" altLang="en-US" sz="1000" b="1"/>
              <a:t>   되어있으며 위 조회조건으로 자동조회</a:t>
            </a:r>
          </a:p>
          <a:p>
            <a:r>
              <a:rPr lang="ko-KR" altLang="en-US" sz="1000" b="1"/>
              <a:t>   발생</a:t>
            </a:r>
          </a:p>
          <a:p>
            <a:endParaRPr lang="ko-KR" altLang="en-US" sz="1000" b="1"/>
          </a:p>
          <a:p>
            <a:r>
              <a:rPr lang="ko-KR" altLang="en-US" sz="1000" b="1"/>
              <a:t>3. 조회결과가 존재하지 않는 경우 메세지</a:t>
            </a:r>
          </a:p>
          <a:p>
            <a:r>
              <a:rPr lang="ko-KR" altLang="en-US" sz="1000" b="1"/>
              <a:t>  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좌석보기 클릭 시 예액된 좌석 목록</a:t>
            </a:r>
          </a:p>
          <a:p>
            <a:r>
              <a:rPr lang="ko-KR" altLang="en-US" sz="1000" b="1"/>
              <a:t>   화면 출력</a:t>
            </a:r>
          </a:p>
        </p:txBody>
      </p:sp>
      <p:sp>
        <p:nvSpPr>
          <p:cNvPr id="8" name="직사각형 13"/>
          <p:cNvSpPr/>
          <p:nvPr/>
        </p:nvSpPr>
        <p:spPr>
          <a:xfrm>
            <a:off x="1776031" y="2887087"/>
            <a:ext cx="4255539" cy="291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모서리가 둥근 직사각형 8"/>
          <p:cNvSpPr/>
          <p:nvPr/>
        </p:nvSpPr>
        <p:spPr>
          <a:xfrm>
            <a:off x="1522071" y="274885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직사각형 13"/>
          <p:cNvSpPr/>
          <p:nvPr/>
        </p:nvSpPr>
        <p:spPr>
          <a:xfrm>
            <a:off x="196528" y="2971975"/>
            <a:ext cx="1002370" cy="2915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모서리가 둥근 직사각형 8"/>
          <p:cNvSpPr/>
          <p:nvPr/>
        </p:nvSpPr>
        <p:spPr>
          <a:xfrm>
            <a:off x="1094574" y="324829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16" name="그림 15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504182" y="5690054"/>
            <a:ext cx="2014388" cy="980116"/>
          </a:xfrm>
          <a:prstGeom prst="rect">
            <a:avLst/>
          </a:prstGeom>
        </p:spPr>
      </p:pic>
      <p:sp>
        <p:nvSpPr>
          <p:cNvPr id="17" name="직사각형 13"/>
          <p:cNvSpPr/>
          <p:nvPr/>
        </p:nvSpPr>
        <p:spPr>
          <a:xfrm>
            <a:off x="504182" y="5690054"/>
            <a:ext cx="1988454" cy="9801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모서리가 둥근 직사각형 8"/>
          <p:cNvSpPr/>
          <p:nvPr/>
        </p:nvSpPr>
        <p:spPr>
          <a:xfrm>
            <a:off x="360130" y="554600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0" name="직사각형 13"/>
          <p:cNvSpPr/>
          <p:nvPr/>
        </p:nvSpPr>
        <p:spPr>
          <a:xfrm>
            <a:off x="2871515" y="3482345"/>
            <a:ext cx="430870" cy="23489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모서리가 둥근 직사각형 8"/>
          <p:cNvSpPr/>
          <p:nvPr/>
        </p:nvSpPr>
        <p:spPr>
          <a:xfrm>
            <a:off x="2881040" y="578825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5537" y="672961"/>
            <a:ext cx="6503191" cy="6139053"/>
          </a:xfrm>
          <a:prstGeom prst="rect">
            <a:avLst/>
          </a:prstGeom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현황 &gt; 승차권 발권 현황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열차별 승객 현황 좌석보기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41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1"/>
            <a:ext cx="2474157" cy="1157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열차별 승객 현황의 예약된 좌석</a:t>
            </a:r>
          </a:p>
          <a:p>
            <a:endParaRPr lang="ko-KR" altLang="en-US" sz="1000" b="1"/>
          </a:p>
          <a:p>
            <a:r>
              <a:rPr lang="ko-KR" altLang="en-US" sz="1000" b="1"/>
              <a:t>1.버튼 클릭 시 좌석정보 화면 생성</a:t>
            </a:r>
          </a:p>
          <a:p>
            <a:endParaRPr lang="ko-KR" altLang="en-US" sz="1000" b="1"/>
          </a:p>
          <a:p>
            <a:r>
              <a:rPr lang="ko-KR" altLang="en-US" sz="1000" b="1"/>
              <a:t>2. 선택한 열차별 승객 현황의 에약된</a:t>
            </a:r>
          </a:p>
          <a:p>
            <a:r>
              <a:rPr lang="ko-KR" altLang="en-US" sz="1000" b="1"/>
              <a:t>    좌석 출력</a:t>
            </a:r>
          </a:p>
          <a:p>
            <a:r>
              <a:rPr lang="ko-KR" altLang="en-US" sz="1000" b="1"/>
              <a:t>    닫기 버튼 클릭 시 화면 닫기</a:t>
            </a:r>
          </a:p>
        </p:txBody>
      </p:sp>
      <p:sp>
        <p:nvSpPr>
          <p:cNvPr id="19" name="직사각형 13"/>
          <p:cNvSpPr/>
          <p:nvPr/>
        </p:nvSpPr>
        <p:spPr>
          <a:xfrm>
            <a:off x="1522071" y="2457272"/>
            <a:ext cx="3626137" cy="22681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모서리가 둥근 직사각형 8"/>
          <p:cNvSpPr/>
          <p:nvPr/>
        </p:nvSpPr>
        <p:spPr>
          <a:xfrm>
            <a:off x="1440520" y="231903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1" name="직사각형 13"/>
          <p:cNvSpPr/>
          <p:nvPr/>
        </p:nvSpPr>
        <p:spPr>
          <a:xfrm>
            <a:off x="2856639" y="5070395"/>
            <a:ext cx="435049" cy="75418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모서리가 둥근 직사각형 8"/>
          <p:cNvSpPr/>
          <p:nvPr/>
        </p:nvSpPr>
        <p:spPr>
          <a:xfrm>
            <a:off x="2712587" y="582458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47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85537" y="672962"/>
            <a:ext cx="6503191" cy="6137413"/>
          </a:xfrm>
          <a:prstGeom prst="rect">
            <a:avLst/>
          </a:prstGeom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관리자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현황 &gt; 승차권 발권 현황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42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01"/>
            <a:ext cx="2474157" cy="39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열차별 승객 현황 기본 화면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자동조회 결과가 존재하지 않는 경우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16420" y="2617382"/>
            <a:ext cx="7308983" cy="64003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60157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3600" b="1" i="0" spc="5">
                <a:solidFill>
                  <a:srgbClr val="F2F2F2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사용자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86400" y="687600"/>
            <a:ext cx="6478477" cy="6076799"/>
          </a:xfrm>
          <a:prstGeom prst="rect">
            <a:avLst/>
          </a:prstGeom>
          <a:effectLst/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공통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6871045" y="342342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1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6669843" y="936338"/>
            <a:ext cx="2393169" cy="1004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/>
              <a:t>1. </a:t>
            </a:r>
            <a:r>
              <a:rPr lang="ko-KR" altLang="en-US" sz="1000" b="1"/>
              <a:t>승차권 조회화면으로 이동</a:t>
            </a:r>
          </a:p>
          <a:p>
            <a:r>
              <a:rPr lang="ko-KR" altLang="en-US" sz="1000" b="1"/>
              <a:t>    비 로그인 시 로그인화면으로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회원가입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3. 로그인 화면으로 이동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1114752" y="74643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모서리가 둥근 직사각형 9"/>
          <p:cNvSpPr/>
          <p:nvPr/>
        </p:nvSpPr>
        <p:spPr>
          <a:xfrm>
            <a:off x="5076182" y="78661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6156572" y="86431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5282734" y="701788"/>
            <a:ext cx="574784" cy="16966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/>
          <p:cNvSpPr/>
          <p:nvPr/>
        </p:nvSpPr>
        <p:spPr>
          <a:xfrm>
            <a:off x="5911483" y="705384"/>
            <a:ext cx="574784" cy="16966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직사각형 13"/>
          <p:cNvSpPr/>
          <p:nvPr/>
        </p:nvSpPr>
        <p:spPr>
          <a:xfrm>
            <a:off x="1231434" y="917687"/>
            <a:ext cx="574784" cy="16966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1799452" y="115907"/>
            <a:ext cx="5544482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60157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I.A (information architecture)</a:t>
            </a:r>
          </a:p>
        </p:txBody>
      </p:sp>
      <p:sp>
        <p:nvSpPr>
          <p:cNvPr id="3" name="모서리가 둥근 직사각형 3"/>
          <p:cNvSpPr/>
          <p:nvPr/>
        </p:nvSpPr>
        <p:spPr>
          <a:xfrm>
            <a:off x="88945" y="1046629"/>
            <a:ext cx="1440489" cy="290677"/>
          </a:xfrm>
          <a:prstGeom prst="roundRect">
            <a:avLst>
              <a:gd name="adj" fmla="val 16667"/>
            </a:avLst>
          </a:prstGeom>
          <a:solidFill>
            <a:schemeClr val="tx1">
              <a:lumMod val="70000"/>
              <a:lumOff val="30000"/>
            </a:schemeClr>
          </a:solidFill>
          <a:ln w="19050" cap="rnd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직사각형 4"/>
          <p:cNvSpPr/>
          <p:nvPr/>
        </p:nvSpPr>
        <p:spPr>
          <a:xfrm>
            <a:off x="350974" y="1046629"/>
            <a:ext cx="914858" cy="271582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60157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로그인</a:t>
            </a:r>
          </a:p>
        </p:txBody>
      </p:sp>
      <p:sp>
        <p:nvSpPr>
          <p:cNvPr id="6" name="모서리가 둥근 직사각형 8"/>
          <p:cNvSpPr/>
          <p:nvPr/>
        </p:nvSpPr>
        <p:spPr>
          <a:xfrm>
            <a:off x="3050997" y="4820042"/>
            <a:ext cx="1708498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직사각형 9"/>
          <p:cNvSpPr/>
          <p:nvPr/>
        </p:nvSpPr>
        <p:spPr>
          <a:xfrm>
            <a:off x="3352304" y="4820042"/>
            <a:ext cx="1080019" cy="273201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60157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승차권 취소</a:t>
            </a:r>
          </a:p>
        </p:txBody>
      </p:sp>
      <p:sp>
        <p:nvSpPr>
          <p:cNvPr id="8" name="자유형 11"/>
          <p:cNvSpPr/>
          <p:nvPr/>
        </p:nvSpPr>
        <p:spPr>
          <a:xfrm flipH="1">
            <a:off x="846515" y="1318211"/>
            <a:ext cx="1" cy="2640356"/>
          </a:xfrm>
          <a:custGeom>
            <a:avLst/>
            <a:gdLst/>
            <a:ahLst/>
            <a:cxnLst/>
            <a:rect l="l" t="t" r="r" b="b"/>
            <a:pathLst>
              <a:path w="28" h="58426">
                <a:moveTo>
                  <a:pt x="0" y="0"/>
                </a:moveTo>
                <a:lnTo>
                  <a:pt x="28" y="58426"/>
                </a:lnTo>
              </a:path>
            </a:pathLst>
          </a:custGeom>
          <a:noFill/>
          <a:ln w="12604" cap="rnd" cmpd="sng" algn="ctr">
            <a:solidFill>
              <a:srgbClr val="2E5F9A"/>
            </a:solidFill>
            <a:prstDash val="solid"/>
            <a:round/>
          </a:ln>
        </p:spPr>
      </p:sp>
      <p:sp>
        <p:nvSpPr>
          <p:cNvPr id="9" name="모서리가 둥근 직사각형 6"/>
          <p:cNvSpPr/>
          <p:nvPr/>
        </p:nvSpPr>
        <p:spPr>
          <a:xfrm>
            <a:off x="1296486" y="1861309"/>
            <a:ext cx="1411958" cy="293804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7"/>
          <p:cNvSpPr/>
          <p:nvPr/>
        </p:nvSpPr>
        <p:spPr>
          <a:xfrm>
            <a:off x="1413430" y="1861309"/>
            <a:ext cx="1222957" cy="272095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96162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개인정보 관리</a:t>
            </a:r>
          </a:p>
        </p:txBody>
      </p:sp>
      <p:sp>
        <p:nvSpPr>
          <p:cNvPr id="11" name="모서리가 둥근 직사각형 8"/>
          <p:cNvSpPr/>
          <p:nvPr/>
        </p:nvSpPr>
        <p:spPr>
          <a:xfrm>
            <a:off x="3025133" y="1434844"/>
            <a:ext cx="1734362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9"/>
          <p:cNvSpPr/>
          <p:nvPr/>
        </p:nvSpPr>
        <p:spPr>
          <a:xfrm>
            <a:off x="3227672" y="1445698"/>
            <a:ext cx="1329283" cy="272095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개인정보 관리</a:t>
            </a:r>
          </a:p>
        </p:txBody>
      </p:sp>
      <p:sp>
        <p:nvSpPr>
          <p:cNvPr id="13" name="모서리가 둥근 직사각형 10"/>
          <p:cNvSpPr/>
          <p:nvPr/>
        </p:nvSpPr>
        <p:spPr>
          <a:xfrm>
            <a:off x="3025134" y="2299168"/>
            <a:ext cx="1734361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직사각형 11"/>
          <p:cNvSpPr/>
          <p:nvPr/>
        </p:nvSpPr>
        <p:spPr>
          <a:xfrm>
            <a:off x="3236794" y="2289737"/>
            <a:ext cx="1335205" cy="263206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68171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이용 내역</a:t>
            </a:r>
          </a:p>
        </p:txBody>
      </p:sp>
      <p:cxnSp>
        <p:nvCxnSpPr>
          <p:cNvPr id="15" name="직선 연결선 13"/>
          <p:cNvCxnSpPr>
            <a:stCxn id="10" idx="0"/>
          </p:cNvCxnSpPr>
          <p:nvPr/>
        </p:nvCxnSpPr>
        <p:spPr>
          <a:xfrm rot="5400000" flipH="1" flipV="1">
            <a:off x="1882707" y="1718520"/>
            <a:ext cx="284989" cy="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4"/>
          <p:cNvCxnSpPr>
            <a:stCxn id="10" idx="2"/>
          </p:cNvCxnSpPr>
          <p:nvPr/>
        </p:nvCxnSpPr>
        <p:spPr>
          <a:xfrm rot="16200000" flipH="1">
            <a:off x="1868868" y="2289443"/>
            <a:ext cx="312666" cy="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rot="10800000">
            <a:off x="2025496" y="2446071"/>
            <a:ext cx="9996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rot="10800000">
            <a:off x="846516" y="1997356"/>
            <a:ext cx="449970" cy="10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6"/>
          <p:cNvSpPr/>
          <p:nvPr/>
        </p:nvSpPr>
        <p:spPr>
          <a:xfrm>
            <a:off x="1296486" y="3808546"/>
            <a:ext cx="1411958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직사각형 7"/>
          <p:cNvSpPr/>
          <p:nvPr/>
        </p:nvSpPr>
        <p:spPr>
          <a:xfrm>
            <a:off x="1485487" y="3808545"/>
            <a:ext cx="1080019" cy="272095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승차권</a:t>
            </a:r>
          </a:p>
        </p:txBody>
      </p:sp>
      <p:sp>
        <p:nvSpPr>
          <p:cNvPr id="21" name="모서리가 둥근 직사각형 6"/>
          <p:cNvSpPr/>
          <p:nvPr/>
        </p:nvSpPr>
        <p:spPr>
          <a:xfrm>
            <a:off x="3025134" y="3307476"/>
            <a:ext cx="1734361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직사각형 7"/>
          <p:cNvSpPr/>
          <p:nvPr/>
        </p:nvSpPr>
        <p:spPr>
          <a:xfrm>
            <a:off x="3352304" y="3307475"/>
            <a:ext cx="1080019" cy="27218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68171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결제</a:t>
            </a:r>
          </a:p>
        </p:txBody>
      </p:sp>
      <p:sp>
        <p:nvSpPr>
          <p:cNvPr id="23" name="모서리가 둥근 직사각형 6"/>
          <p:cNvSpPr/>
          <p:nvPr/>
        </p:nvSpPr>
        <p:spPr>
          <a:xfrm>
            <a:off x="3025134" y="4315855"/>
            <a:ext cx="1734361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직사각형 7"/>
          <p:cNvSpPr/>
          <p:nvPr/>
        </p:nvSpPr>
        <p:spPr>
          <a:xfrm>
            <a:off x="3352305" y="4315852"/>
            <a:ext cx="1080019" cy="272189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404175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승차권 현황</a:t>
            </a:r>
          </a:p>
        </p:txBody>
      </p:sp>
      <p:cxnSp>
        <p:nvCxnSpPr>
          <p:cNvPr id="25" name="직선 연결선 28"/>
          <p:cNvCxnSpPr>
            <a:stCxn id="21" idx="1"/>
          </p:cNvCxnSpPr>
          <p:nvPr/>
        </p:nvCxnSpPr>
        <p:spPr>
          <a:xfrm rot="10800000">
            <a:off x="2025497" y="3454378"/>
            <a:ext cx="9996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9"/>
          <p:cNvCxnSpPr>
            <a:stCxn id="20" idx="0"/>
          </p:cNvCxnSpPr>
          <p:nvPr/>
        </p:nvCxnSpPr>
        <p:spPr>
          <a:xfrm rot="16200000" flipV="1">
            <a:off x="1596670" y="3379719"/>
            <a:ext cx="852627" cy="50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33"/>
          <p:cNvCxnSpPr>
            <a:stCxn id="19" idx="1"/>
          </p:cNvCxnSpPr>
          <p:nvPr/>
        </p:nvCxnSpPr>
        <p:spPr>
          <a:xfrm rot="10800000" flipV="1">
            <a:off x="846516" y="3955449"/>
            <a:ext cx="449969" cy="31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35"/>
          <p:cNvCxnSpPr>
            <a:stCxn id="20" idx="2"/>
          </p:cNvCxnSpPr>
          <p:nvPr/>
        </p:nvCxnSpPr>
        <p:spPr>
          <a:xfrm rot="16200000" flipH="1">
            <a:off x="1587431" y="4518704"/>
            <a:ext cx="881154" cy="50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36"/>
          <p:cNvCxnSpPr>
            <a:stCxn id="23" idx="1"/>
          </p:cNvCxnSpPr>
          <p:nvPr/>
        </p:nvCxnSpPr>
        <p:spPr>
          <a:xfrm rot="10800000">
            <a:off x="2030519" y="4462758"/>
            <a:ext cx="9946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37"/>
          <p:cNvCxnSpPr>
            <a:stCxn id="6" idx="1"/>
          </p:cNvCxnSpPr>
          <p:nvPr/>
        </p:nvCxnSpPr>
        <p:spPr>
          <a:xfrm rot="10800000">
            <a:off x="2025495" y="4956642"/>
            <a:ext cx="1025502" cy="10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8"/>
          <p:cNvCxnSpPr>
            <a:stCxn id="11" idx="1"/>
          </p:cNvCxnSpPr>
          <p:nvPr/>
        </p:nvCxnSpPr>
        <p:spPr>
          <a:xfrm rot="10800000">
            <a:off x="2015450" y="1576319"/>
            <a:ext cx="1009682" cy="54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모서리가 둥근 직사각형 6"/>
          <p:cNvSpPr/>
          <p:nvPr/>
        </p:nvSpPr>
        <p:spPr>
          <a:xfrm>
            <a:off x="3043756" y="2809015"/>
            <a:ext cx="1734361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직사각형 7"/>
          <p:cNvSpPr/>
          <p:nvPr/>
        </p:nvSpPr>
        <p:spPr>
          <a:xfrm>
            <a:off x="3296737" y="2809014"/>
            <a:ext cx="1191153" cy="27218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404175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승차권 예약</a:t>
            </a:r>
          </a:p>
        </p:txBody>
      </p:sp>
      <p:cxnSp>
        <p:nvCxnSpPr>
          <p:cNvPr id="34" name="직선 연결선 28"/>
          <p:cNvCxnSpPr>
            <a:stCxn id="32" idx="1"/>
          </p:cNvCxnSpPr>
          <p:nvPr/>
        </p:nvCxnSpPr>
        <p:spPr>
          <a:xfrm rot="10800000">
            <a:off x="2025497" y="2955917"/>
            <a:ext cx="10182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모서리가 둥근 직사각형 3"/>
          <p:cNvSpPr/>
          <p:nvPr/>
        </p:nvSpPr>
        <p:spPr>
          <a:xfrm>
            <a:off x="127058" y="5546002"/>
            <a:ext cx="1440489" cy="290677"/>
          </a:xfrm>
          <a:prstGeom prst="roundRect">
            <a:avLst>
              <a:gd name="adj" fmla="val 16667"/>
            </a:avLst>
          </a:prstGeom>
          <a:solidFill>
            <a:schemeClr val="tx1">
              <a:lumMod val="70000"/>
              <a:lumOff val="30000"/>
            </a:schemeClr>
          </a:solidFill>
          <a:ln w="19050" cap="rnd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직사각형 4"/>
          <p:cNvSpPr/>
          <p:nvPr/>
        </p:nvSpPr>
        <p:spPr>
          <a:xfrm>
            <a:off x="389087" y="5546002"/>
            <a:ext cx="914858" cy="271582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96162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회원가입</a:t>
            </a:r>
          </a:p>
        </p:txBody>
      </p:sp>
    </p:spTree>
  </p:cSld>
  <p:clrMapOvr>
    <a:masterClrMapping/>
  </p:clrMapOvr>
  <p:transition spd="slow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296162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로그인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43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로그인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로그인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5"/>
            <a:ext cx="2393169" cy="2376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사용자 권한을 사용하기 위해 일반 </a:t>
            </a:r>
          </a:p>
          <a:p>
            <a:r>
              <a:rPr lang="ko-KR" altLang="en-US" sz="1000" b="1"/>
              <a:t>    선택</a:t>
            </a:r>
          </a:p>
          <a:p>
            <a:endParaRPr lang="ko-KR" altLang="en-US" sz="1000" b="1"/>
          </a:p>
          <a:p>
            <a:r>
              <a:rPr lang="ko-KR" altLang="en-US" sz="1000" b="1"/>
              <a:t>2. 아이디와 비밀번호 입력</a:t>
            </a:r>
          </a:p>
          <a:p>
            <a:endParaRPr lang="ko-KR" altLang="en-US" sz="1000" b="1"/>
          </a:p>
          <a:p>
            <a:r>
              <a:rPr lang="ko-KR" altLang="en-US" sz="1000" b="1"/>
              <a:t>3. 로그인 버튼 클릭</a:t>
            </a:r>
          </a:p>
          <a:p>
            <a:r>
              <a:rPr lang="ko-KR" altLang="en-US" sz="1000" b="1"/>
              <a:t>    성공 시 메인화면으로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4. 아이디 또는 비밀번호 미입력 시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로그인 실패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회원가입 클릭 시 회원가입 화면으로</a:t>
            </a:r>
          </a:p>
          <a:p>
            <a:r>
              <a:rPr lang="ko-KR" altLang="en-US" sz="1000" b="1"/>
              <a:t>   이동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65600" y="673899"/>
            <a:ext cx="6350400" cy="6121152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pic>
        <p:nvPicPr>
          <p:cNvPr id="19" name="그림 9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349267" y="3795163"/>
            <a:ext cx="2278030" cy="1174631"/>
          </a:xfrm>
          <a:prstGeom prst="rect">
            <a:avLst/>
          </a:prstGeom>
        </p:spPr>
      </p:pic>
      <p:pic>
        <p:nvPicPr>
          <p:cNvPr id="20" name="그림 10"/>
          <p:cNvPicPr/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3333355" y="3795163"/>
            <a:ext cx="1587950" cy="1174631"/>
          </a:xfrm>
          <a:prstGeom prst="rect">
            <a:avLst/>
          </a:prstGeom>
        </p:spPr>
      </p:pic>
      <p:sp>
        <p:nvSpPr>
          <p:cNvPr id="21" name="모서리가 둥근 직사각형 8"/>
          <p:cNvSpPr/>
          <p:nvPr/>
        </p:nvSpPr>
        <p:spPr>
          <a:xfrm>
            <a:off x="2304832" y="217983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2" name="모서리가 둥근 직사각형 8"/>
          <p:cNvSpPr/>
          <p:nvPr/>
        </p:nvSpPr>
        <p:spPr>
          <a:xfrm>
            <a:off x="3169144" y="360733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3" name="모서리가 둥근 직사각형 8"/>
          <p:cNvSpPr/>
          <p:nvPr/>
        </p:nvSpPr>
        <p:spPr>
          <a:xfrm>
            <a:off x="2160780" y="285595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4" name="모서리가 둥근 직사각형 8"/>
          <p:cNvSpPr/>
          <p:nvPr/>
        </p:nvSpPr>
        <p:spPr>
          <a:xfrm>
            <a:off x="4108375" y="243174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5" name="직사각형 19"/>
          <p:cNvSpPr/>
          <p:nvPr/>
        </p:nvSpPr>
        <p:spPr>
          <a:xfrm>
            <a:off x="2552234" y="2369731"/>
            <a:ext cx="1120884" cy="15696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직사각형 20"/>
          <p:cNvSpPr/>
          <p:nvPr/>
        </p:nvSpPr>
        <p:spPr>
          <a:xfrm>
            <a:off x="2408894" y="2582833"/>
            <a:ext cx="1324084" cy="47254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직사각형 21"/>
          <p:cNvSpPr/>
          <p:nvPr/>
        </p:nvSpPr>
        <p:spPr>
          <a:xfrm>
            <a:off x="3752029" y="2593069"/>
            <a:ext cx="490873" cy="45278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직사각형 22"/>
          <p:cNvSpPr/>
          <p:nvPr/>
        </p:nvSpPr>
        <p:spPr>
          <a:xfrm>
            <a:off x="349267" y="3795163"/>
            <a:ext cx="2278030" cy="117463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직사각형 23"/>
          <p:cNvSpPr/>
          <p:nvPr/>
        </p:nvSpPr>
        <p:spPr>
          <a:xfrm>
            <a:off x="3286039" y="3795163"/>
            <a:ext cx="1663840" cy="117463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모서리가 둥근 직사각형 8"/>
          <p:cNvSpPr/>
          <p:nvPr/>
        </p:nvSpPr>
        <p:spPr>
          <a:xfrm>
            <a:off x="205215" y="360526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1" name="모서리가 둥근 직사각형 8"/>
          <p:cNvSpPr/>
          <p:nvPr/>
        </p:nvSpPr>
        <p:spPr>
          <a:xfrm>
            <a:off x="2304832" y="323909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32" name="직사각형 19"/>
          <p:cNvSpPr/>
          <p:nvPr/>
        </p:nvSpPr>
        <p:spPr>
          <a:xfrm>
            <a:off x="2530063" y="3099084"/>
            <a:ext cx="563562" cy="1775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44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endParaRPr lang="ko-KR" altLang="en-US" sz="1000" b="1"/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로그인완료 메인화면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5"/>
            <a:ext cx="2393169" cy="1004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클릭 시 승차권 조회화면으로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클릭 시 개인정보 관리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3. 로그아웃 완료 후 로그인 화면으로</a:t>
            </a:r>
          </a:p>
          <a:p>
            <a:r>
              <a:rPr lang="ko-KR" altLang="en-US" sz="1000" b="1"/>
              <a:t>    이동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8" y="673899"/>
            <a:ext cx="6482340" cy="6121151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33" name="모서리가 둥근 직사각형 8"/>
          <p:cNvSpPr/>
          <p:nvPr/>
        </p:nvSpPr>
        <p:spPr>
          <a:xfrm>
            <a:off x="1800650" y="108424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모서리가 둥근 직사각형 8"/>
          <p:cNvSpPr/>
          <p:nvPr/>
        </p:nvSpPr>
        <p:spPr>
          <a:xfrm>
            <a:off x="4753716" y="86431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5" name="직사각형 13"/>
          <p:cNvSpPr/>
          <p:nvPr/>
        </p:nvSpPr>
        <p:spPr>
          <a:xfrm>
            <a:off x="1231434" y="917687"/>
            <a:ext cx="574784" cy="16966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직사각형 13"/>
          <p:cNvSpPr/>
          <p:nvPr/>
        </p:nvSpPr>
        <p:spPr>
          <a:xfrm>
            <a:off x="1872676" y="904987"/>
            <a:ext cx="574784" cy="16966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직사각형 13"/>
          <p:cNvSpPr/>
          <p:nvPr/>
        </p:nvSpPr>
        <p:spPr>
          <a:xfrm>
            <a:off x="4851715" y="694650"/>
            <a:ext cx="1698734" cy="18871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모서리가 둥근 직사각형 8"/>
          <p:cNvSpPr/>
          <p:nvPr/>
        </p:nvSpPr>
        <p:spPr>
          <a:xfrm>
            <a:off x="1008364" y="79228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sz="1000" b="1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회원가입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45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회원가입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회원가입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3443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회원가입 버튼 클릭 시 회원가입 화면</a:t>
            </a:r>
          </a:p>
          <a:p>
            <a:r>
              <a:rPr lang="ko-KR" altLang="en-US" sz="1000" b="1"/>
              <a:t>   으로 이동</a:t>
            </a:r>
          </a:p>
          <a:p>
            <a:r>
              <a:rPr lang="ko-KR" altLang="en-US" sz="1000" b="1"/>
              <a:t>   로그인 화면 하단의 회원가입 클릭 시</a:t>
            </a:r>
          </a:p>
          <a:p>
            <a:r>
              <a:rPr lang="ko-KR" altLang="en-US" sz="1000" b="1"/>
              <a:t>   회원가입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회원가입에 필요한 필수항목을 입력</a:t>
            </a:r>
          </a:p>
          <a:p>
            <a:r>
              <a:rPr lang="ko-KR" altLang="en-US" sz="1000" b="1"/>
              <a:t>   한다.</a:t>
            </a:r>
          </a:p>
          <a:p>
            <a:endParaRPr lang="ko-KR" altLang="en-US" sz="1000" b="1"/>
          </a:p>
          <a:p>
            <a:r>
              <a:rPr lang="ko-KR" altLang="en-US" sz="1000" b="1"/>
              <a:t>3. 아이디의 중복확인을 한다.</a:t>
            </a:r>
          </a:p>
          <a:p>
            <a:endParaRPr lang="ko-KR" altLang="en-US" sz="1000" b="1"/>
          </a:p>
          <a:p>
            <a:r>
              <a:rPr lang="ko-KR" altLang="en-US" sz="1000" b="1"/>
              <a:t>4. 우편번호 검색을 통해 우편번호와</a:t>
            </a:r>
          </a:p>
          <a:p>
            <a:r>
              <a:rPr lang="ko-KR" altLang="en-US" sz="1000" b="1"/>
              <a:t>    주소를 입력한다.</a:t>
            </a:r>
          </a:p>
          <a:p>
            <a:r>
              <a:rPr lang="ko-KR" altLang="en-US" sz="1000" b="1"/>
              <a:t>    주소 2는 상세주소이므로 직접 입력</a:t>
            </a:r>
          </a:p>
          <a:p>
            <a:r>
              <a:rPr lang="ko-KR" altLang="en-US" sz="1000" b="1"/>
              <a:t>    한다.</a:t>
            </a:r>
          </a:p>
          <a:p>
            <a:endParaRPr lang="ko-KR" altLang="en-US" sz="1000" b="1"/>
          </a:p>
          <a:p>
            <a:r>
              <a:rPr lang="ko-KR" altLang="en-US" sz="1000" b="1"/>
              <a:t>5. 등록버튼 클릭 시 회원가입 후 로그인</a:t>
            </a:r>
          </a:p>
          <a:p>
            <a:r>
              <a:rPr lang="ko-KR" altLang="en-US" sz="1000" b="1"/>
              <a:t>    화면으로 이동</a:t>
            </a:r>
          </a:p>
          <a:p>
            <a:r>
              <a:rPr lang="ko-KR" altLang="en-US" sz="1000" b="1"/>
              <a:t>   취소버튼 클릭 시 대화상자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확인 클릭 시 로그인 화면으로 이동</a:t>
            </a:r>
          </a:p>
          <a:p>
            <a:r>
              <a:rPr lang="ko-KR" altLang="en-US" sz="1000" b="1"/>
              <a:t>   취소 클릭 시 상태유지</a:t>
            </a:r>
          </a:p>
          <a:p>
            <a:endParaRPr lang="ko-KR" altLang="en-US" sz="1000" b="1"/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75599"/>
            <a:ext cx="6444061" cy="6104695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34" name="모서리가 둥근 직사각형 8"/>
          <p:cNvSpPr/>
          <p:nvPr/>
        </p:nvSpPr>
        <p:spPr>
          <a:xfrm>
            <a:off x="5041820" y="96251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직사각형 13"/>
          <p:cNvSpPr/>
          <p:nvPr/>
        </p:nvSpPr>
        <p:spPr>
          <a:xfrm>
            <a:off x="5248809" y="704175"/>
            <a:ext cx="648234" cy="3078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모서리가 둥근 직사각형 8"/>
          <p:cNvSpPr/>
          <p:nvPr/>
        </p:nvSpPr>
        <p:spPr>
          <a:xfrm>
            <a:off x="5762080" y="305126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0" name="직사각형 13"/>
          <p:cNvSpPr/>
          <p:nvPr/>
        </p:nvSpPr>
        <p:spPr>
          <a:xfrm>
            <a:off x="711607" y="3227810"/>
            <a:ext cx="5286909" cy="242241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모서리가 둥근 직사각형 8"/>
          <p:cNvSpPr/>
          <p:nvPr/>
        </p:nvSpPr>
        <p:spPr>
          <a:xfrm>
            <a:off x="2809014" y="590613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2" name="직사각형 13"/>
          <p:cNvSpPr/>
          <p:nvPr/>
        </p:nvSpPr>
        <p:spPr>
          <a:xfrm>
            <a:off x="3023351" y="5697853"/>
            <a:ext cx="648234" cy="21261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모서리가 둥근 직사각형 8"/>
          <p:cNvSpPr/>
          <p:nvPr/>
        </p:nvSpPr>
        <p:spPr>
          <a:xfrm>
            <a:off x="3059364" y="342900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4" name="직사각형 13"/>
          <p:cNvSpPr/>
          <p:nvPr/>
        </p:nvSpPr>
        <p:spPr>
          <a:xfrm>
            <a:off x="2573886" y="3294196"/>
            <a:ext cx="504182" cy="15385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모서리가 둥근 직사각형 8"/>
          <p:cNvSpPr/>
          <p:nvPr/>
        </p:nvSpPr>
        <p:spPr>
          <a:xfrm>
            <a:off x="3313196" y="511384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직사각형 13"/>
          <p:cNvSpPr/>
          <p:nvPr/>
        </p:nvSpPr>
        <p:spPr>
          <a:xfrm>
            <a:off x="2693191" y="4979319"/>
            <a:ext cx="661870" cy="15385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7" name="그림 46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4185714" y="5361830"/>
            <a:ext cx="2000316" cy="1097281"/>
          </a:xfrm>
          <a:prstGeom prst="rect">
            <a:avLst/>
          </a:prstGeom>
        </p:spPr>
      </p:pic>
      <p:sp>
        <p:nvSpPr>
          <p:cNvPr id="48" name="직사각형 13"/>
          <p:cNvSpPr/>
          <p:nvPr/>
        </p:nvSpPr>
        <p:spPr>
          <a:xfrm>
            <a:off x="4185714" y="5361830"/>
            <a:ext cx="2000316" cy="109728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" name="모서리가 둥근 직사각형 8"/>
          <p:cNvSpPr/>
          <p:nvPr/>
        </p:nvSpPr>
        <p:spPr>
          <a:xfrm>
            <a:off x="6186030" y="526687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46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회원가입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회원가입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3595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아이디 미입력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성명 미입력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전화번호(</a:t>
            </a:r>
            <a:r>
              <a:rPr lang="en-US" altLang="ko-KR" sz="1000" b="1"/>
              <a:t>text x3</a:t>
            </a:r>
            <a:r>
              <a:rPr lang="ko-KR" altLang="en-US" sz="1000" b="1"/>
              <a:t>)미입력 시 메세지 </a:t>
            </a:r>
          </a:p>
          <a:p>
            <a:r>
              <a:rPr lang="ko-KR" altLang="en-US" sz="1000" b="1"/>
              <a:t>   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휴대전화번호(</a:t>
            </a:r>
            <a:r>
              <a:rPr lang="en-US" altLang="ko-KR" sz="1000" b="1"/>
              <a:t>text x3</a:t>
            </a:r>
            <a:r>
              <a:rPr lang="ko-KR" altLang="en-US" sz="1000" b="1"/>
              <a:t>)미입력 시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이메일(</a:t>
            </a:r>
            <a:r>
              <a:rPr lang="en-US" altLang="ko-KR" sz="1000" b="1"/>
              <a:t>text x2</a:t>
            </a:r>
            <a:r>
              <a:rPr lang="ko-KR" altLang="en-US" sz="1000" b="1"/>
              <a:t>)미입력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주소(</a:t>
            </a:r>
            <a:r>
              <a:rPr lang="en-US" altLang="ko-KR" sz="1000" b="1"/>
              <a:t>text x3</a:t>
            </a:r>
            <a:r>
              <a:rPr lang="ko-KR" altLang="en-US" sz="1000" b="1"/>
              <a:t>) 미입력시 메세지 출력</a:t>
            </a:r>
          </a:p>
          <a:p>
            <a:endParaRPr lang="ko-KR" altLang="en-US" sz="1000" b="1"/>
          </a:p>
          <a:p>
            <a:r>
              <a:rPr lang="en-US" altLang="ko-KR" sz="1000" b="1"/>
              <a:t>7. </a:t>
            </a:r>
            <a:r>
              <a:rPr lang="ko-KR" altLang="en-US" sz="1000" b="1"/>
              <a:t>비밀번호 이입력 시 메세지 출력</a:t>
            </a:r>
          </a:p>
          <a:p>
            <a:r>
              <a:rPr lang="ko-KR" altLang="en-US" sz="1000" b="1"/>
              <a:t>   비밀번호 확인 미입력시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형식에 맞지않는 입력 값이 존재하는</a:t>
            </a:r>
          </a:p>
          <a:p>
            <a:r>
              <a:rPr lang="ko-KR" altLang="en-US" sz="1000" b="1"/>
              <a:t>    경우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9. 아이디 중복확인을 하지 않았을 시</a:t>
            </a:r>
          </a:p>
          <a:p>
            <a:r>
              <a:rPr lang="ko-KR" altLang="en-US" sz="1000" b="1"/>
              <a:t>   메세지 출력</a:t>
            </a:r>
          </a:p>
          <a:p>
            <a:endParaRPr lang="ko-KR" altLang="en-US" sz="1000" b="1"/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75599"/>
            <a:ext cx="6444061" cy="6104695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pic>
        <p:nvPicPr>
          <p:cNvPr id="50" name="그림 49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275500" y="1340246"/>
            <a:ext cx="1775589" cy="936338"/>
          </a:xfrm>
          <a:prstGeom prst="rect">
            <a:avLst/>
          </a:prstGeom>
        </p:spPr>
      </p:pic>
      <p:sp>
        <p:nvSpPr>
          <p:cNvPr id="53" name="직사각형 13"/>
          <p:cNvSpPr/>
          <p:nvPr/>
        </p:nvSpPr>
        <p:spPr>
          <a:xfrm>
            <a:off x="275500" y="134024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4" name="그림 53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160780" y="1340246"/>
            <a:ext cx="1775589" cy="936338"/>
          </a:xfrm>
          <a:prstGeom prst="rect">
            <a:avLst/>
          </a:prstGeom>
        </p:spPr>
      </p:pic>
      <p:sp>
        <p:nvSpPr>
          <p:cNvPr id="55" name="모서리가 둥근 직사각형 8"/>
          <p:cNvSpPr/>
          <p:nvPr/>
        </p:nvSpPr>
        <p:spPr>
          <a:xfrm>
            <a:off x="2160780" y="124529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57" name="그림 56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4108375" y="1340246"/>
            <a:ext cx="1775589" cy="936338"/>
          </a:xfrm>
          <a:prstGeom prst="rect">
            <a:avLst/>
          </a:prstGeom>
        </p:spPr>
      </p:pic>
      <p:sp>
        <p:nvSpPr>
          <p:cNvPr id="59" name="직사각형 13"/>
          <p:cNvSpPr/>
          <p:nvPr/>
        </p:nvSpPr>
        <p:spPr>
          <a:xfrm>
            <a:off x="4108375" y="134024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0" name="그림 59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233170" y="2492662"/>
            <a:ext cx="1763162" cy="936338"/>
          </a:xfrm>
          <a:prstGeom prst="rect">
            <a:avLst/>
          </a:prstGeom>
        </p:spPr>
      </p:pic>
      <p:sp>
        <p:nvSpPr>
          <p:cNvPr id="62" name="직사각형 13"/>
          <p:cNvSpPr/>
          <p:nvPr/>
        </p:nvSpPr>
        <p:spPr>
          <a:xfrm>
            <a:off x="226957" y="2492662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3" name="그림 62"/>
          <p:cNvPicPr/>
          <p:nvPr/>
        </p:nvPicPr>
        <p:blipFill rotWithShape="1">
          <a:blip r:link="rId7">
            <a:alphaModFix/>
            <a:lum/>
          </a:blip>
          <a:srcRect/>
          <a:stretch>
            <a:fillRect/>
          </a:stretch>
        </p:blipFill>
        <p:spPr>
          <a:xfrm>
            <a:off x="2252774" y="2492662"/>
            <a:ext cx="1775589" cy="936338"/>
          </a:xfrm>
          <a:prstGeom prst="rect">
            <a:avLst/>
          </a:prstGeom>
        </p:spPr>
      </p:pic>
      <p:sp>
        <p:nvSpPr>
          <p:cNvPr id="65" name="직사각형 13"/>
          <p:cNvSpPr/>
          <p:nvPr/>
        </p:nvSpPr>
        <p:spPr>
          <a:xfrm>
            <a:off x="2252774" y="2492661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6" name="그림 65"/>
          <p:cNvPicPr/>
          <p:nvPr/>
        </p:nvPicPr>
        <p:blipFill rotWithShape="1">
          <a:blip r:link="rId8">
            <a:alphaModFix/>
            <a:lum/>
          </a:blip>
          <a:srcRect/>
          <a:stretch>
            <a:fillRect/>
          </a:stretch>
        </p:blipFill>
        <p:spPr>
          <a:xfrm>
            <a:off x="4427948" y="2563012"/>
            <a:ext cx="1775589" cy="936337"/>
          </a:xfrm>
          <a:prstGeom prst="rect">
            <a:avLst/>
          </a:prstGeom>
        </p:spPr>
      </p:pic>
      <p:sp>
        <p:nvSpPr>
          <p:cNvPr id="68" name="직사각형 13"/>
          <p:cNvSpPr/>
          <p:nvPr/>
        </p:nvSpPr>
        <p:spPr>
          <a:xfrm>
            <a:off x="4427948" y="2563012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9" name="그림 68"/>
          <p:cNvPicPr/>
          <p:nvPr/>
        </p:nvPicPr>
        <p:blipFill rotWithShape="1">
          <a:blip r:link="rId9">
            <a:alphaModFix/>
            <a:lum/>
          </a:blip>
          <a:srcRect/>
          <a:stretch>
            <a:fillRect/>
          </a:stretch>
        </p:blipFill>
        <p:spPr>
          <a:xfrm>
            <a:off x="233170" y="3727947"/>
            <a:ext cx="1769376" cy="936338"/>
          </a:xfrm>
          <a:prstGeom prst="rect">
            <a:avLst/>
          </a:prstGeom>
        </p:spPr>
      </p:pic>
      <p:sp>
        <p:nvSpPr>
          <p:cNvPr id="71" name="직사각형 13"/>
          <p:cNvSpPr/>
          <p:nvPr/>
        </p:nvSpPr>
        <p:spPr>
          <a:xfrm>
            <a:off x="226957" y="3727947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2" name="그림 71"/>
          <p:cNvPicPr/>
          <p:nvPr/>
        </p:nvPicPr>
        <p:blipFill rotWithShape="1">
          <a:blip r:link="rId10">
            <a:alphaModFix/>
            <a:lum/>
          </a:blip>
          <a:srcRect/>
          <a:stretch>
            <a:fillRect/>
          </a:stretch>
        </p:blipFill>
        <p:spPr>
          <a:xfrm>
            <a:off x="2252774" y="3785396"/>
            <a:ext cx="1775589" cy="936338"/>
          </a:xfrm>
          <a:prstGeom prst="rect">
            <a:avLst/>
          </a:prstGeom>
        </p:spPr>
      </p:pic>
      <p:sp>
        <p:nvSpPr>
          <p:cNvPr id="74" name="직사각형 13"/>
          <p:cNvSpPr/>
          <p:nvPr/>
        </p:nvSpPr>
        <p:spPr>
          <a:xfrm>
            <a:off x="2252774" y="378539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5" name="그림 74"/>
          <p:cNvPicPr/>
          <p:nvPr/>
        </p:nvPicPr>
        <p:blipFill rotWithShape="1">
          <a:blip r:link="rId11">
            <a:alphaModFix/>
            <a:lum/>
          </a:blip>
          <a:srcRect/>
          <a:stretch>
            <a:fillRect/>
          </a:stretch>
        </p:blipFill>
        <p:spPr>
          <a:xfrm>
            <a:off x="4427948" y="3880346"/>
            <a:ext cx="1744120" cy="936338"/>
          </a:xfrm>
          <a:prstGeom prst="rect">
            <a:avLst/>
          </a:prstGeom>
        </p:spPr>
      </p:pic>
      <p:sp>
        <p:nvSpPr>
          <p:cNvPr id="77" name="직사각형 13"/>
          <p:cNvSpPr/>
          <p:nvPr/>
        </p:nvSpPr>
        <p:spPr>
          <a:xfrm>
            <a:off x="4396479" y="388034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모서리가 둥근 직사각형 8"/>
          <p:cNvSpPr/>
          <p:nvPr/>
        </p:nvSpPr>
        <p:spPr>
          <a:xfrm>
            <a:off x="275501" y="124529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6" name="직사각형 13"/>
          <p:cNvSpPr/>
          <p:nvPr/>
        </p:nvSpPr>
        <p:spPr>
          <a:xfrm>
            <a:off x="2160780" y="134024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모서리가 둥근 직사각형 8"/>
          <p:cNvSpPr/>
          <p:nvPr/>
        </p:nvSpPr>
        <p:spPr>
          <a:xfrm>
            <a:off x="4108375" y="124529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1" name="모서리가 둥근 직사각형 8"/>
          <p:cNvSpPr/>
          <p:nvPr/>
        </p:nvSpPr>
        <p:spPr>
          <a:xfrm>
            <a:off x="226957" y="239771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64" name="모서리가 둥근 직사각형 8"/>
          <p:cNvSpPr/>
          <p:nvPr/>
        </p:nvSpPr>
        <p:spPr>
          <a:xfrm>
            <a:off x="2252774" y="239771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67" name="모서리가 둥근 직사각형 8"/>
          <p:cNvSpPr/>
          <p:nvPr/>
        </p:nvSpPr>
        <p:spPr>
          <a:xfrm>
            <a:off x="4427948" y="246806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70" name="모서리가 둥근 직사각형 8"/>
          <p:cNvSpPr/>
          <p:nvPr/>
        </p:nvSpPr>
        <p:spPr>
          <a:xfrm>
            <a:off x="226957" y="36329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73" name="모서리가 둥근 직사각형 8"/>
          <p:cNvSpPr/>
          <p:nvPr/>
        </p:nvSpPr>
        <p:spPr>
          <a:xfrm>
            <a:off x="2252774" y="369044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76" name="모서리가 둥근 직사각형 8"/>
          <p:cNvSpPr/>
          <p:nvPr/>
        </p:nvSpPr>
        <p:spPr>
          <a:xfrm>
            <a:off x="4396479" y="378539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47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회원가입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회원가입 주소검색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83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검색어를 입력한 후 검색 버튼 클릭 시</a:t>
            </a:r>
          </a:p>
          <a:p>
            <a:r>
              <a:rPr lang="ko-KR" altLang="en-US" sz="1000" b="1"/>
              <a:t>   주소목목에 해당 항목 표시</a:t>
            </a:r>
          </a:p>
          <a:p>
            <a:endParaRPr lang="ko-KR" altLang="en-US" sz="1000" b="1"/>
          </a:p>
          <a:p>
            <a:r>
              <a:rPr lang="ko-KR" altLang="en-US" sz="1000" b="1"/>
              <a:t>2. 사용할 주소를 선택(클릭)</a:t>
            </a:r>
          </a:p>
          <a:p>
            <a:endParaRPr lang="ko-KR" altLang="en-US" sz="1000" b="1"/>
          </a:p>
          <a:p>
            <a:r>
              <a:rPr lang="ko-KR" altLang="en-US" sz="1000" b="1"/>
              <a:t>3. 확인 클릭 시 회원가입 화면의 우편</a:t>
            </a:r>
          </a:p>
          <a:p>
            <a:r>
              <a:rPr lang="ko-KR" altLang="en-US" sz="1000" b="1"/>
              <a:t>    번호와 주소(</a:t>
            </a:r>
            <a:r>
              <a:rPr lang="en-US" altLang="ko-KR" sz="1000" b="1"/>
              <a:t>text 1</a:t>
            </a:r>
            <a:r>
              <a:rPr lang="ko-KR" altLang="en-US" sz="1000" b="1"/>
              <a:t>)가 선택한 항목으</a:t>
            </a:r>
          </a:p>
          <a:p>
            <a:r>
              <a:rPr lang="ko-KR" altLang="en-US" sz="1000" b="1"/>
              <a:t>    로 자동입력됨</a:t>
            </a:r>
          </a:p>
          <a:p>
            <a:r>
              <a:rPr lang="ko-KR" altLang="en-US" sz="1000" b="1"/>
              <a:t>   취소 클릭 시 주소검색 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4. 검색어 미입력 상태에서 검색버튼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우편번호 미선택 상태에서 확인 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결과가 존재하지 않는 경우 메세지 출</a:t>
            </a:r>
          </a:p>
          <a:p>
            <a:r>
              <a:rPr lang="ko-KR" altLang="en-US" sz="1000" b="1"/>
              <a:t>    력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704174"/>
            <a:ext cx="6444061" cy="6038021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34" name="모서리가 둥근 직사각형 8"/>
          <p:cNvSpPr/>
          <p:nvPr/>
        </p:nvSpPr>
        <p:spPr>
          <a:xfrm>
            <a:off x="2376858" y="237685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직사각형 13"/>
          <p:cNvSpPr/>
          <p:nvPr/>
        </p:nvSpPr>
        <p:spPr>
          <a:xfrm>
            <a:off x="2602025" y="2184794"/>
            <a:ext cx="1503457" cy="3078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모서리가 둥근 직사각형 8"/>
          <p:cNvSpPr/>
          <p:nvPr/>
        </p:nvSpPr>
        <p:spPr>
          <a:xfrm>
            <a:off x="2016728" y="33131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51" name="직사각형 13"/>
          <p:cNvSpPr/>
          <p:nvPr/>
        </p:nvSpPr>
        <p:spPr>
          <a:xfrm>
            <a:off x="2132205" y="3006369"/>
            <a:ext cx="2439795" cy="3078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직사각형 13"/>
          <p:cNvSpPr/>
          <p:nvPr/>
        </p:nvSpPr>
        <p:spPr>
          <a:xfrm>
            <a:off x="3619979" y="5497990"/>
            <a:ext cx="1001520" cy="4888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모서리가 둥근 직사각형 8"/>
          <p:cNvSpPr/>
          <p:nvPr/>
        </p:nvSpPr>
        <p:spPr>
          <a:xfrm>
            <a:off x="3385222" y="593230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54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356615" y="3744846"/>
            <a:ext cx="1775589" cy="893016"/>
          </a:xfrm>
          <a:prstGeom prst="rect">
            <a:avLst/>
          </a:prstGeom>
        </p:spPr>
      </p:pic>
      <p:sp>
        <p:nvSpPr>
          <p:cNvPr id="55" name="직사각형 13"/>
          <p:cNvSpPr/>
          <p:nvPr/>
        </p:nvSpPr>
        <p:spPr>
          <a:xfrm>
            <a:off x="356615" y="3723185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7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520910" y="3780635"/>
            <a:ext cx="1775588" cy="936338"/>
          </a:xfrm>
          <a:prstGeom prst="rect">
            <a:avLst/>
          </a:prstGeom>
        </p:spPr>
      </p:pic>
      <p:sp>
        <p:nvSpPr>
          <p:cNvPr id="58" name="직사각형 13"/>
          <p:cNvSpPr/>
          <p:nvPr/>
        </p:nvSpPr>
        <p:spPr>
          <a:xfrm>
            <a:off x="2520910" y="3780634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" name="모서리가 둥근 직사각형 8"/>
          <p:cNvSpPr/>
          <p:nvPr/>
        </p:nvSpPr>
        <p:spPr>
          <a:xfrm>
            <a:off x="2520910" y="368568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60" name="그림 4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529243" y="4995971"/>
            <a:ext cx="1775589" cy="936338"/>
          </a:xfrm>
          <a:prstGeom prst="rect">
            <a:avLst/>
          </a:prstGeom>
        </p:spPr>
      </p:pic>
      <p:sp>
        <p:nvSpPr>
          <p:cNvPr id="61" name="직사각형 13"/>
          <p:cNvSpPr/>
          <p:nvPr/>
        </p:nvSpPr>
        <p:spPr>
          <a:xfrm>
            <a:off x="529243" y="4995971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모서리가 둥근 직사각형 8"/>
          <p:cNvSpPr/>
          <p:nvPr/>
        </p:nvSpPr>
        <p:spPr>
          <a:xfrm>
            <a:off x="356616" y="362823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62" name="모서리가 둥근 직사각형 8"/>
          <p:cNvSpPr/>
          <p:nvPr/>
        </p:nvSpPr>
        <p:spPr>
          <a:xfrm>
            <a:off x="529243" y="490102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48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회원가입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회원가입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42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잘못된 입력을 하였을 경우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76809"/>
            <a:ext cx="6444061" cy="6124040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내 정보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16420" y="2617382"/>
            <a:ext cx="7308983" cy="64003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60157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3600" b="1" i="0" spc="5">
                <a:solidFill>
                  <a:srgbClr val="F2F2F2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관리자</a:t>
            </a:r>
          </a:p>
        </p:txBody>
      </p:sp>
    </p:spTree>
  </p:cSld>
  <p:clrMapOvr>
    <a:masterClrMapping/>
  </p:clrMapOvr>
  <p:transition spd="slow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algn="r" defTabSz="13681710"/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내 정보 &gt; 개인정보 관리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49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내정보 &gt; 개인정보 관리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개인정보 조회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1919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상단메뉴의 내 정보 또는 우측메뉴의</a:t>
            </a:r>
          </a:p>
          <a:p>
            <a:r>
              <a:rPr lang="ko-KR" altLang="en-US" sz="1000" b="1"/>
              <a:t>    개인정보 관리 클릭 시 개인정보 관리</a:t>
            </a:r>
          </a:p>
          <a:p>
            <a:r>
              <a:rPr lang="ko-KR" altLang="en-US" sz="1000" b="1"/>
              <a:t>   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클릭 시 비밀번호 변경화면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정보수정 클릭 시 개인정보 수정 화면</a:t>
            </a:r>
          </a:p>
          <a:p>
            <a:r>
              <a:rPr lang="ko-KR" altLang="en-US" sz="1000" b="1"/>
              <a:t>    으로 이동</a:t>
            </a:r>
          </a:p>
          <a:p>
            <a:r>
              <a:rPr lang="ko-KR" altLang="en-US" sz="1000" b="1"/>
              <a:t>   회원탈퇴 클릭 시 회원탈퇴 진행</a:t>
            </a:r>
          </a:p>
          <a:p>
            <a:endParaRPr lang="ko-KR" altLang="en-US" sz="1000" b="1"/>
          </a:p>
          <a:p>
            <a:r>
              <a:rPr lang="ko-KR" altLang="en-US" sz="1000" b="1"/>
              <a:t>4. 이용 내역 클릭 시 이용 내역 화면으로</a:t>
            </a:r>
          </a:p>
          <a:p>
            <a:r>
              <a:rPr lang="ko-KR" altLang="en-US" sz="1000" b="1"/>
              <a:t>    이동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72962"/>
            <a:ext cx="6444061" cy="6116857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51" name="직사각형 13"/>
          <p:cNvSpPr/>
          <p:nvPr/>
        </p:nvSpPr>
        <p:spPr>
          <a:xfrm>
            <a:off x="1853408" y="1015736"/>
            <a:ext cx="598581" cy="34596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모서리가 둥근 직사각형 8"/>
          <p:cNvSpPr/>
          <p:nvPr/>
        </p:nvSpPr>
        <p:spPr>
          <a:xfrm>
            <a:off x="1637766" y="121732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2" name="직사각형 13"/>
          <p:cNvSpPr/>
          <p:nvPr/>
        </p:nvSpPr>
        <p:spPr>
          <a:xfrm>
            <a:off x="215642" y="2636714"/>
            <a:ext cx="989106" cy="31739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모서리가 둥근 직사각형 8"/>
          <p:cNvSpPr/>
          <p:nvPr/>
        </p:nvSpPr>
        <p:spPr>
          <a:xfrm>
            <a:off x="970700" y="293325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4" name="직사각형 13"/>
          <p:cNvSpPr/>
          <p:nvPr/>
        </p:nvSpPr>
        <p:spPr>
          <a:xfrm>
            <a:off x="2672686" y="2833510"/>
            <a:ext cx="646207" cy="16611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" name="모서리가 둥근 직사각형 8"/>
          <p:cNvSpPr/>
          <p:nvPr/>
        </p:nvSpPr>
        <p:spPr>
          <a:xfrm>
            <a:off x="2448884" y="264768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56" name="직사각형 13"/>
          <p:cNvSpPr/>
          <p:nvPr/>
        </p:nvSpPr>
        <p:spPr>
          <a:xfrm>
            <a:off x="3364371" y="4052506"/>
            <a:ext cx="1065307" cy="21374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" name="모서리가 둥근 직사각형 8"/>
          <p:cNvSpPr/>
          <p:nvPr/>
        </p:nvSpPr>
        <p:spPr>
          <a:xfrm>
            <a:off x="4427948" y="417129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8" name="직사각형 13"/>
          <p:cNvSpPr/>
          <p:nvPr/>
        </p:nvSpPr>
        <p:spPr>
          <a:xfrm>
            <a:off x="3612020" y="4900231"/>
            <a:ext cx="541432" cy="21374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" name="모서리가 둥근 직사각형 8"/>
          <p:cNvSpPr/>
          <p:nvPr/>
        </p:nvSpPr>
        <p:spPr>
          <a:xfrm>
            <a:off x="4104098" y="508569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50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내정보 &gt; 개인정보 관리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비밀번호 변경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29"/>
            <a:ext cx="2474157" cy="4976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개인정보 관리 화면의 비밀번호 변경</a:t>
            </a:r>
          </a:p>
          <a:p>
            <a:r>
              <a:rPr lang="ko-KR" altLang="en-US" sz="1000" b="1"/>
              <a:t>   버튼 클릭 시 화면 출력</a:t>
            </a:r>
          </a:p>
          <a:p>
            <a:r>
              <a:rPr lang="ko-KR" altLang="en-US" sz="1000" b="1"/>
              <a:t>   현재 비밀번호, 새 비밀번호, 새 비밀번</a:t>
            </a:r>
          </a:p>
          <a:p>
            <a:r>
              <a:rPr lang="ko-KR" altLang="en-US" sz="1000" b="1"/>
              <a:t>   호 확인을 입력한 후 비밀번호 변경을</a:t>
            </a:r>
          </a:p>
          <a:p>
            <a:r>
              <a:rPr lang="ko-KR" altLang="en-US" sz="1000" b="1"/>
              <a:t>   클릭 시 비밀번호 변경을 진행</a:t>
            </a:r>
          </a:p>
          <a:p>
            <a:r>
              <a:rPr lang="ko-KR" altLang="en-US" sz="1000" b="1"/>
              <a:t>   취소 클릭 시 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2. 현재 비밀번호 미입력 상태에서 비밀</a:t>
            </a:r>
          </a:p>
          <a:p>
            <a:r>
              <a:rPr lang="ko-KR" altLang="en-US" sz="1000" b="1"/>
              <a:t>    번호 변경버튼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새 비밀번호 미입력 상태에서 비밀번</a:t>
            </a:r>
          </a:p>
          <a:p>
            <a:r>
              <a:rPr lang="ko-KR" altLang="en-US" sz="1000" b="1"/>
              <a:t>   호 변경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새 비밀번호 확인 미입력 상태에서 비</a:t>
            </a:r>
          </a:p>
          <a:p>
            <a:r>
              <a:rPr lang="ko-KR" altLang="en-US" sz="1000" b="1"/>
              <a:t>    밀번호 변경 버튼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새 비밀번호와 새 비밀번호 확인의 값이</a:t>
            </a:r>
          </a:p>
          <a:p>
            <a:r>
              <a:rPr lang="ko-KR" altLang="en-US" sz="1000" b="1"/>
              <a:t>   일치하지 않는 경우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현재 비밀번호와 변경할 비밀번호가</a:t>
            </a:r>
          </a:p>
          <a:p>
            <a:r>
              <a:rPr lang="ko-KR" altLang="en-US" sz="1000" b="1"/>
              <a:t>    일치하는 경우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현재 비밀번호와 햔재 비밀번호에</a:t>
            </a:r>
          </a:p>
          <a:p>
            <a:r>
              <a:rPr lang="ko-KR" altLang="en-US" sz="1000" b="1"/>
              <a:t>   입력한 값이 동일하지 않는 경우 멧제지</a:t>
            </a:r>
          </a:p>
          <a:p>
            <a:r>
              <a:rPr lang="ko-KR" altLang="en-US" sz="1000" b="1"/>
              <a:t>  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비밀번호 변경 확인 대화상자</a:t>
            </a:r>
          </a:p>
          <a:p>
            <a:r>
              <a:rPr lang="ko-KR" altLang="en-US" sz="1000" b="1"/>
              <a:t>- 확인 비밀번호 변경 진행</a:t>
            </a:r>
          </a:p>
          <a:p>
            <a:r>
              <a:rPr lang="ko-KR" altLang="en-US" sz="1000" b="1"/>
              <a:t>- 취소 상태유지</a:t>
            </a:r>
          </a:p>
          <a:p>
            <a:endParaRPr lang="ko-KR" altLang="en-US" sz="1000" b="1"/>
          </a:p>
          <a:p>
            <a:r>
              <a:rPr lang="ko-KR" altLang="en-US" sz="1000" b="1"/>
              <a:t>9. 비밀번호가 정상적으로 변경되었을 때</a:t>
            </a:r>
          </a:p>
          <a:p>
            <a:r>
              <a:rPr lang="ko-KR" altLang="en-US" sz="1000" b="1"/>
              <a:t>    메세지 출력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2"/>
            <a:ext cx="6444061" cy="6085303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54" name="직사각형 13"/>
          <p:cNvSpPr/>
          <p:nvPr/>
        </p:nvSpPr>
        <p:spPr>
          <a:xfrm>
            <a:off x="2090780" y="1812903"/>
            <a:ext cx="2481219" cy="176014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" name="모서리가 둥근 직사각형 8"/>
          <p:cNvSpPr/>
          <p:nvPr/>
        </p:nvSpPr>
        <p:spPr>
          <a:xfrm>
            <a:off x="1866978" y="162708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60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235441" y="3176136"/>
            <a:ext cx="1775589" cy="936338"/>
          </a:xfrm>
          <a:prstGeom prst="rect">
            <a:avLst/>
          </a:prstGeom>
        </p:spPr>
      </p:pic>
      <p:sp>
        <p:nvSpPr>
          <p:cNvPr id="61" name="직사각형 13"/>
          <p:cNvSpPr/>
          <p:nvPr/>
        </p:nvSpPr>
        <p:spPr>
          <a:xfrm>
            <a:off x="235441" y="317613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" name="모서리가 둥근 직사각형 8"/>
          <p:cNvSpPr/>
          <p:nvPr/>
        </p:nvSpPr>
        <p:spPr>
          <a:xfrm>
            <a:off x="235441" y="308118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63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313198" y="4284059"/>
            <a:ext cx="1746735" cy="936338"/>
          </a:xfrm>
          <a:prstGeom prst="rect">
            <a:avLst/>
          </a:prstGeom>
        </p:spPr>
      </p:pic>
      <p:sp>
        <p:nvSpPr>
          <p:cNvPr id="64" name="직사각형 13"/>
          <p:cNvSpPr/>
          <p:nvPr/>
        </p:nvSpPr>
        <p:spPr>
          <a:xfrm>
            <a:off x="298771" y="4284059"/>
            <a:ext cx="1775589" cy="93633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" name="모서리가 둥근 직사각형 8"/>
          <p:cNvSpPr/>
          <p:nvPr/>
        </p:nvSpPr>
        <p:spPr>
          <a:xfrm>
            <a:off x="298771" y="418910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66" name="그림 4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329892" y="4321560"/>
            <a:ext cx="1775589" cy="936338"/>
          </a:xfrm>
          <a:prstGeom prst="rect">
            <a:avLst/>
          </a:prstGeom>
        </p:spPr>
      </p:pic>
      <p:sp>
        <p:nvSpPr>
          <p:cNvPr id="67" name="직사각형 13"/>
          <p:cNvSpPr/>
          <p:nvPr/>
        </p:nvSpPr>
        <p:spPr>
          <a:xfrm>
            <a:off x="2329892" y="4321560"/>
            <a:ext cx="1775589" cy="93633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" name="모서리가 둥근 직사각형 8"/>
          <p:cNvSpPr/>
          <p:nvPr/>
        </p:nvSpPr>
        <p:spPr>
          <a:xfrm>
            <a:off x="2329892" y="422660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69" name="그림 49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4543335" y="5473976"/>
            <a:ext cx="1775589" cy="936338"/>
          </a:xfrm>
          <a:prstGeom prst="rect">
            <a:avLst/>
          </a:prstGeom>
        </p:spPr>
      </p:pic>
      <p:sp>
        <p:nvSpPr>
          <p:cNvPr id="70" name="직사각형 13"/>
          <p:cNvSpPr/>
          <p:nvPr/>
        </p:nvSpPr>
        <p:spPr>
          <a:xfrm>
            <a:off x="4543335" y="547397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" name="모서리가 둥근 직사각형 8"/>
          <p:cNvSpPr/>
          <p:nvPr/>
        </p:nvSpPr>
        <p:spPr>
          <a:xfrm>
            <a:off x="4543335" y="537902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9</a:t>
            </a:r>
          </a:p>
        </p:txBody>
      </p:sp>
      <p:pic>
        <p:nvPicPr>
          <p:cNvPr id="72" name="그림 49"/>
          <p:cNvPicPr/>
          <p:nvPr/>
        </p:nvPicPr>
        <p:blipFill rotWithShape="1">
          <a:blip r:link="rId7">
            <a:alphaModFix/>
            <a:lum/>
          </a:blip>
          <a:srcRect/>
          <a:stretch>
            <a:fillRect/>
          </a:stretch>
        </p:blipFill>
        <p:spPr>
          <a:xfrm>
            <a:off x="2420219" y="5473975"/>
            <a:ext cx="1775589" cy="936338"/>
          </a:xfrm>
          <a:prstGeom prst="rect">
            <a:avLst/>
          </a:prstGeom>
        </p:spPr>
      </p:pic>
      <p:sp>
        <p:nvSpPr>
          <p:cNvPr id="73" name="직사각형 13"/>
          <p:cNvSpPr/>
          <p:nvPr/>
        </p:nvSpPr>
        <p:spPr>
          <a:xfrm>
            <a:off x="2420219" y="5473975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" name="모서리가 둥근 직사각형 8"/>
          <p:cNvSpPr/>
          <p:nvPr/>
        </p:nvSpPr>
        <p:spPr>
          <a:xfrm>
            <a:off x="2420219" y="537902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75" name="그림 49"/>
          <p:cNvPicPr/>
          <p:nvPr/>
        </p:nvPicPr>
        <p:blipFill rotWithShape="1">
          <a:blip r:link="rId8">
            <a:alphaModFix/>
            <a:lum/>
          </a:blip>
          <a:srcRect/>
          <a:stretch>
            <a:fillRect/>
          </a:stretch>
        </p:blipFill>
        <p:spPr>
          <a:xfrm>
            <a:off x="4572000" y="4321560"/>
            <a:ext cx="1775589" cy="936338"/>
          </a:xfrm>
          <a:prstGeom prst="rect">
            <a:avLst/>
          </a:prstGeom>
        </p:spPr>
      </p:pic>
      <p:sp>
        <p:nvSpPr>
          <p:cNvPr id="76" name="직사각형 13"/>
          <p:cNvSpPr/>
          <p:nvPr/>
        </p:nvSpPr>
        <p:spPr>
          <a:xfrm>
            <a:off x="4572000" y="4321560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모서리가 둥근 직사각형 8"/>
          <p:cNvSpPr/>
          <p:nvPr/>
        </p:nvSpPr>
        <p:spPr>
          <a:xfrm>
            <a:off x="4572000" y="422661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pic>
        <p:nvPicPr>
          <p:cNvPr id="78" name="그림 49"/>
          <p:cNvPicPr/>
          <p:nvPr/>
        </p:nvPicPr>
        <p:blipFill rotWithShape="1">
          <a:blip r:link="rId9">
            <a:alphaModFix/>
            <a:lum/>
          </a:blip>
          <a:srcRect/>
          <a:stretch>
            <a:fillRect/>
          </a:stretch>
        </p:blipFill>
        <p:spPr>
          <a:xfrm>
            <a:off x="226957" y="1895600"/>
            <a:ext cx="1775589" cy="936338"/>
          </a:xfrm>
          <a:prstGeom prst="rect">
            <a:avLst/>
          </a:prstGeom>
        </p:spPr>
      </p:pic>
      <p:sp>
        <p:nvSpPr>
          <p:cNvPr id="79" name="직사각형 13"/>
          <p:cNvSpPr/>
          <p:nvPr/>
        </p:nvSpPr>
        <p:spPr>
          <a:xfrm>
            <a:off x="226957" y="1895600"/>
            <a:ext cx="1775589" cy="93633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모서리가 둥근 직사각형 8"/>
          <p:cNvSpPr/>
          <p:nvPr/>
        </p:nvSpPr>
        <p:spPr>
          <a:xfrm>
            <a:off x="226957" y="180065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81" name="그림 49"/>
          <p:cNvPicPr/>
          <p:nvPr/>
        </p:nvPicPr>
        <p:blipFill rotWithShape="1">
          <a:blip r:link="rId10">
            <a:alphaModFix/>
            <a:lum/>
          </a:blip>
          <a:srcRect/>
          <a:stretch>
            <a:fillRect/>
          </a:stretch>
        </p:blipFill>
        <p:spPr>
          <a:xfrm>
            <a:off x="226957" y="5473976"/>
            <a:ext cx="1784073" cy="936338"/>
          </a:xfrm>
          <a:prstGeom prst="rect">
            <a:avLst/>
          </a:prstGeom>
        </p:spPr>
      </p:pic>
      <p:sp>
        <p:nvSpPr>
          <p:cNvPr id="82" name="직사각형 13"/>
          <p:cNvSpPr/>
          <p:nvPr/>
        </p:nvSpPr>
        <p:spPr>
          <a:xfrm>
            <a:off x="226957" y="547397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" name="모서리가 둥근 직사각형 8"/>
          <p:cNvSpPr/>
          <p:nvPr/>
        </p:nvSpPr>
        <p:spPr>
          <a:xfrm>
            <a:off x="226957" y="537902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51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내정보 &gt; 개인정보 관리</a:t>
            </a:r>
            <a:endParaRPr lang="en-US" altLang="ko-KR" sz="1000" b="1"/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개인정보  수정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31384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회원가입 당시 입력했던 내용들이</a:t>
            </a:r>
          </a:p>
          <a:p>
            <a:r>
              <a:rPr lang="ko-KR" altLang="en-US" sz="1000" b="1"/>
              <a:t>   출력되며 변경할 수 있다.</a:t>
            </a:r>
          </a:p>
          <a:p>
            <a:r>
              <a:rPr lang="ko-KR" altLang="en-US" sz="1000" b="1"/>
              <a:t>   아이디 변경 불가능</a:t>
            </a:r>
          </a:p>
          <a:p>
            <a:endParaRPr lang="ko-KR" altLang="en-US" sz="1000" b="1"/>
          </a:p>
          <a:p>
            <a:r>
              <a:rPr lang="ko-KR" altLang="en-US" sz="1000" b="1"/>
              <a:t>2 우편번호 검색을 통해 우편번호와</a:t>
            </a:r>
          </a:p>
          <a:p>
            <a:r>
              <a:rPr lang="ko-KR" altLang="en-US" sz="1000" b="1"/>
              <a:t>    주소를 입력한다.</a:t>
            </a:r>
          </a:p>
          <a:p>
            <a:r>
              <a:rPr lang="ko-KR" altLang="en-US" sz="1000" b="1"/>
              <a:t>    주소 2는 상세주소이므로 직접 입력</a:t>
            </a:r>
          </a:p>
          <a:p>
            <a:r>
              <a:rPr lang="ko-KR" altLang="en-US" sz="1000" b="1"/>
              <a:t>    한다.</a:t>
            </a:r>
          </a:p>
          <a:p>
            <a:endParaRPr lang="ko-KR" altLang="en-US" sz="1000" b="1"/>
          </a:p>
          <a:p>
            <a:r>
              <a:rPr lang="ko-KR" altLang="en-US" sz="1000" b="1"/>
              <a:t>3. 수정버튼 클릭 시 회원가입 후 로그인</a:t>
            </a:r>
          </a:p>
          <a:p>
            <a:r>
              <a:rPr lang="ko-KR" altLang="en-US" sz="1000" b="1"/>
              <a:t>    화면으로 이동</a:t>
            </a:r>
          </a:p>
          <a:p>
            <a:r>
              <a:rPr lang="ko-KR" altLang="en-US" sz="1000" b="1"/>
              <a:t>   취소버튼 클릭 시 대화상자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확인 클릭 시 정보수정 후 개인정보</a:t>
            </a:r>
          </a:p>
          <a:p>
            <a:r>
              <a:rPr lang="ko-KR" altLang="en-US" sz="1000" b="1"/>
              <a:t>    관리화면으로 이동</a:t>
            </a:r>
          </a:p>
          <a:p>
            <a:r>
              <a:rPr lang="ko-KR" altLang="en-US" sz="1000" b="1"/>
              <a:t>    취소 클릭 시 상태유지</a:t>
            </a:r>
          </a:p>
          <a:p>
            <a:endParaRPr lang="ko-KR" altLang="en-US" sz="1000" b="1"/>
          </a:p>
          <a:p>
            <a:r>
              <a:rPr lang="ko-KR" altLang="en-US" sz="1000" b="1"/>
              <a:t>5. 확인 클릭 시 로그인 화면으로 이동</a:t>
            </a:r>
          </a:p>
          <a:p>
            <a:r>
              <a:rPr lang="ko-KR" altLang="en-US" sz="1000" b="1"/>
              <a:t>   취소 클릭 시 상태유지</a:t>
            </a:r>
          </a:p>
          <a:p>
            <a:endParaRPr lang="ko-KR" altLang="en-US" sz="1000" b="1"/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75600"/>
            <a:ext cx="6444061" cy="6107796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40" name="직사각형 13"/>
          <p:cNvSpPr/>
          <p:nvPr/>
        </p:nvSpPr>
        <p:spPr>
          <a:xfrm>
            <a:off x="1253017" y="3729498"/>
            <a:ext cx="5286909" cy="196657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모서리가 둥근 직사각형 8"/>
          <p:cNvSpPr/>
          <p:nvPr/>
        </p:nvSpPr>
        <p:spPr>
          <a:xfrm>
            <a:off x="3350424" y="595198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2" name="직사각형 13"/>
          <p:cNvSpPr/>
          <p:nvPr/>
        </p:nvSpPr>
        <p:spPr>
          <a:xfrm>
            <a:off x="3564761" y="5743702"/>
            <a:ext cx="648234" cy="21261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모서리가 둥근 직사각형 8"/>
          <p:cNvSpPr/>
          <p:nvPr/>
        </p:nvSpPr>
        <p:spPr>
          <a:xfrm>
            <a:off x="3854606" y="515969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6" name="직사각형 13"/>
          <p:cNvSpPr/>
          <p:nvPr/>
        </p:nvSpPr>
        <p:spPr>
          <a:xfrm>
            <a:off x="3234601" y="5025168"/>
            <a:ext cx="661870" cy="15385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7" name="그림 46"/>
          <p:cNvPicPr/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4406081" y="5604842"/>
            <a:ext cx="2000316" cy="1097281"/>
          </a:xfrm>
          <a:prstGeom prst="rect">
            <a:avLst/>
          </a:prstGeom>
        </p:spPr>
      </p:pic>
      <p:sp>
        <p:nvSpPr>
          <p:cNvPr id="48" name="직사각형 13"/>
          <p:cNvSpPr/>
          <p:nvPr/>
        </p:nvSpPr>
        <p:spPr>
          <a:xfrm>
            <a:off x="4406081" y="5604842"/>
            <a:ext cx="2000316" cy="109728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모서리가 둥근 직사각형 8"/>
          <p:cNvSpPr/>
          <p:nvPr/>
        </p:nvSpPr>
        <p:spPr>
          <a:xfrm>
            <a:off x="5652390" y="363454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50" name="그림 46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52859" y="5608811"/>
            <a:ext cx="2000316" cy="1089344"/>
          </a:xfrm>
          <a:prstGeom prst="rect">
            <a:avLst/>
          </a:prstGeom>
        </p:spPr>
      </p:pic>
      <p:sp>
        <p:nvSpPr>
          <p:cNvPr id="51" name="직사각형 13"/>
          <p:cNvSpPr/>
          <p:nvPr/>
        </p:nvSpPr>
        <p:spPr>
          <a:xfrm>
            <a:off x="252859" y="5604842"/>
            <a:ext cx="2000316" cy="109728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모서리가 둥근 직사각형 8"/>
          <p:cNvSpPr/>
          <p:nvPr/>
        </p:nvSpPr>
        <p:spPr>
          <a:xfrm>
            <a:off x="1080390" y="550989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모서리가 둥근 직사각형 8"/>
          <p:cNvSpPr/>
          <p:nvPr/>
        </p:nvSpPr>
        <p:spPr>
          <a:xfrm>
            <a:off x="5329924" y="550989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75600"/>
            <a:ext cx="6444061" cy="6107796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52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내정보 &gt; 개인정보 관리</a:t>
            </a:r>
            <a:endParaRPr lang="en-US" altLang="ko-KR" sz="1000" b="1"/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개인정보  수정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29"/>
            <a:ext cx="2393169" cy="283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성명 미입력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전화번호(</a:t>
            </a:r>
            <a:r>
              <a:rPr lang="en-US" altLang="ko-KR" sz="1000" b="1"/>
              <a:t>text x3</a:t>
            </a:r>
            <a:r>
              <a:rPr lang="ko-KR" altLang="en-US" sz="1000" b="1"/>
              <a:t>)미입력 시 메세지 </a:t>
            </a:r>
          </a:p>
          <a:p>
            <a:r>
              <a:rPr lang="ko-KR" altLang="en-US" sz="1000" b="1"/>
              <a:t>   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휴대전화번호(</a:t>
            </a:r>
            <a:r>
              <a:rPr lang="en-US" altLang="ko-KR" sz="1000" b="1"/>
              <a:t>text x3</a:t>
            </a:r>
            <a:r>
              <a:rPr lang="ko-KR" altLang="en-US" sz="1000" b="1"/>
              <a:t>)미입력 시</a:t>
            </a:r>
          </a:p>
          <a:p>
            <a:r>
              <a:rPr lang="ko-KR" altLang="en-US" sz="1000" b="1"/>
              <a:t> 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이메일(</a:t>
            </a:r>
            <a:r>
              <a:rPr lang="en-US" altLang="ko-KR" sz="1000" b="1"/>
              <a:t>text x2</a:t>
            </a:r>
            <a:r>
              <a:rPr lang="ko-KR" altLang="en-US" sz="1000" b="1"/>
              <a:t>)미입력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주소(</a:t>
            </a:r>
            <a:r>
              <a:rPr lang="en-US" altLang="ko-KR" sz="1000" b="1"/>
              <a:t>text x3</a:t>
            </a:r>
            <a:r>
              <a:rPr lang="ko-KR" altLang="en-US" sz="1000" b="1"/>
              <a:t>) 미입력시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형식에 맞지않는 입력 값이 존재하는</a:t>
            </a:r>
          </a:p>
          <a:p>
            <a:r>
              <a:rPr lang="ko-KR" altLang="en-US" sz="1000" b="1"/>
              <a:t>    경우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아이디 중복확인을 하지 않았을 시</a:t>
            </a:r>
          </a:p>
          <a:p>
            <a:r>
              <a:rPr lang="ko-KR" altLang="en-US" sz="1000" b="1"/>
              <a:t>   메세지 출력</a:t>
            </a:r>
          </a:p>
          <a:p>
            <a:endParaRPr lang="ko-KR" altLang="en-US" sz="1000" b="1"/>
          </a:p>
        </p:txBody>
      </p:sp>
      <p:pic>
        <p:nvPicPr>
          <p:cNvPr id="54" name="그림 53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371009" y="1340246"/>
            <a:ext cx="1775589" cy="936338"/>
          </a:xfrm>
          <a:prstGeom prst="rect">
            <a:avLst/>
          </a:prstGeom>
        </p:spPr>
      </p:pic>
      <p:pic>
        <p:nvPicPr>
          <p:cNvPr id="57" name="그림 56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318605" y="1340247"/>
            <a:ext cx="1775589" cy="936338"/>
          </a:xfrm>
          <a:prstGeom prst="rect">
            <a:avLst/>
          </a:prstGeom>
        </p:spPr>
      </p:pic>
      <p:sp>
        <p:nvSpPr>
          <p:cNvPr id="59" name="직사각형 13"/>
          <p:cNvSpPr/>
          <p:nvPr/>
        </p:nvSpPr>
        <p:spPr>
          <a:xfrm>
            <a:off x="2318604" y="1340247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0" name="그림 5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4434161" y="1340247"/>
            <a:ext cx="1763162" cy="936338"/>
          </a:xfrm>
          <a:prstGeom prst="rect">
            <a:avLst/>
          </a:prstGeom>
        </p:spPr>
      </p:pic>
      <p:sp>
        <p:nvSpPr>
          <p:cNvPr id="62" name="직사각형 13"/>
          <p:cNvSpPr/>
          <p:nvPr/>
        </p:nvSpPr>
        <p:spPr>
          <a:xfrm>
            <a:off x="4427948" y="1340247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3" name="그림 62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265450" y="2448113"/>
            <a:ext cx="1775589" cy="936338"/>
          </a:xfrm>
          <a:prstGeom prst="rect">
            <a:avLst/>
          </a:prstGeom>
        </p:spPr>
      </p:pic>
      <p:sp>
        <p:nvSpPr>
          <p:cNvPr id="65" name="직사각형 13"/>
          <p:cNvSpPr/>
          <p:nvPr/>
        </p:nvSpPr>
        <p:spPr>
          <a:xfrm>
            <a:off x="265450" y="2448113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6" name="그림 65"/>
          <p:cNvPicPr/>
          <p:nvPr/>
        </p:nvPicPr>
        <p:blipFill rotWithShape="1">
          <a:blip r:link="rId7">
            <a:alphaModFix/>
            <a:lum/>
          </a:blip>
          <a:srcRect/>
          <a:stretch>
            <a:fillRect/>
          </a:stretch>
        </p:blipFill>
        <p:spPr>
          <a:xfrm>
            <a:off x="2440623" y="2518463"/>
            <a:ext cx="1775589" cy="936337"/>
          </a:xfrm>
          <a:prstGeom prst="rect">
            <a:avLst/>
          </a:prstGeom>
        </p:spPr>
      </p:pic>
      <p:sp>
        <p:nvSpPr>
          <p:cNvPr id="68" name="직사각형 13"/>
          <p:cNvSpPr/>
          <p:nvPr/>
        </p:nvSpPr>
        <p:spPr>
          <a:xfrm>
            <a:off x="2440623" y="2518463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2" name="그림 71"/>
          <p:cNvPicPr/>
          <p:nvPr/>
        </p:nvPicPr>
        <p:blipFill rotWithShape="1">
          <a:blip r:link="rId8">
            <a:alphaModFix/>
            <a:lum/>
          </a:blip>
          <a:srcRect/>
          <a:stretch>
            <a:fillRect/>
          </a:stretch>
        </p:blipFill>
        <p:spPr>
          <a:xfrm>
            <a:off x="4684583" y="2638014"/>
            <a:ext cx="1775589" cy="936338"/>
          </a:xfrm>
          <a:prstGeom prst="rect">
            <a:avLst/>
          </a:prstGeom>
        </p:spPr>
      </p:pic>
      <p:sp>
        <p:nvSpPr>
          <p:cNvPr id="74" name="직사각형 13"/>
          <p:cNvSpPr/>
          <p:nvPr/>
        </p:nvSpPr>
        <p:spPr>
          <a:xfrm>
            <a:off x="4684582" y="2638014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5" name="그림 74"/>
          <p:cNvPicPr/>
          <p:nvPr/>
        </p:nvPicPr>
        <p:blipFill rotWithShape="1">
          <a:blip r:link="rId9">
            <a:alphaModFix/>
            <a:lum/>
          </a:blip>
          <a:srcRect/>
          <a:stretch>
            <a:fillRect/>
          </a:stretch>
        </p:blipFill>
        <p:spPr>
          <a:xfrm>
            <a:off x="440971" y="3769995"/>
            <a:ext cx="1744120" cy="936338"/>
          </a:xfrm>
          <a:prstGeom prst="rect">
            <a:avLst/>
          </a:prstGeom>
        </p:spPr>
      </p:pic>
      <p:sp>
        <p:nvSpPr>
          <p:cNvPr id="77" name="직사각형 13"/>
          <p:cNvSpPr/>
          <p:nvPr/>
        </p:nvSpPr>
        <p:spPr>
          <a:xfrm>
            <a:off x="409502" y="3769995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직사각형 13"/>
          <p:cNvSpPr/>
          <p:nvPr/>
        </p:nvSpPr>
        <p:spPr>
          <a:xfrm>
            <a:off x="371009" y="134024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모서리가 둥근 직사각형 8"/>
          <p:cNvSpPr/>
          <p:nvPr/>
        </p:nvSpPr>
        <p:spPr>
          <a:xfrm>
            <a:off x="2318604" y="12452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61" name="모서리가 둥근 직사각형 8"/>
          <p:cNvSpPr/>
          <p:nvPr/>
        </p:nvSpPr>
        <p:spPr>
          <a:xfrm>
            <a:off x="4427948" y="12452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4" name="모서리가 둥근 직사각형 8"/>
          <p:cNvSpPr/>
          <p:nvPr/>
        </p:nvSpPr>
        <p:spPr>
          <a:xfrm>
            <a:off x="265450" y="235316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67" name="모서리가 둥근 직사각형 8"/>
          <p:cNvSpPr/>
          <p:nvPr/>
        </p:nvSpPr>
        <p:spPr>
          <a:xfrm>
            <a:off x="2440623" y="242351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3" name="모서리가 둥근 직사각형 8"/>
          <p:cNvSpPr/>
          <p:nvPr/>
        </p:nvSpPr>
        <p:spPr>
          <a:xfrm>
            <a:off x="4684582" y="254306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76" name="모서리가 둥근 직사각형 8"/>
          <p:cNvSpPr/>
          <p:nvPr/>
        </p:nvSpPr>
        <p:spPr>
          <a:xfrm>
            <a:off x="409502" y="367504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5" name="모서리가 둥근 직사각형 8"/>
          <p:cNvSpPr/>
          <p:nvPr/>
        </p:nvSpPr>
        <p:spPr>
          <a:xfrm>
            <a:off x="371009" y="124529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53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내정보 &gt; 개인정보 관리</a:t>
            </a:r>
            <a:endParaRPr lang="en-US" altLang="ko-KR" sz="1000" b="1"/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주소검색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83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검색어를 입력한 후 검색 버튼 클릭 시</a:t>
            </a:r>
          </a:p>
          <a:p>
            <a:r>
              <a:rPr lang="ko-KR" altLang="en-US" sz="1000" b="1"/>
              <a:t>   주소목목에 해당 항목 표시</a:t>
            </a:r>
          </a:p>
          <a:p>
            <a:endParaRPr lang="ko-KR" altLang="en-US" sz="1000" b="1"/>
          </a:p>
          <a:p>
            <a:r>
              <a:rPr lang="ko-KR" altLang="en-US" sz="1000" b="1"/>
              <a:t>2. 사용할 주소를 선택(클릭)</a:t>
            </a:r>
          </a:p>
          <a:p>
            <a:endParaRPr lang="ko-KR" altLang="en-US" sz="1000" b="1"/>
          </a:p>
          <a:p>
            <a:r>
              <a:rPr lang="ko-KR" altLang="en-US" sz="1000" b="1"/>
              <a:t>3. 확인 클릭 시 회원가입 화면의 우편</a:t>
            </a:r>
          </a:p>
          <a:p>
            <a:r>
              <a:rPr lang="ko-KR" altLang="en-US" sz="1000" b="1"/>
              <a:t>    번호와 주소(</a:t>
            </a:r>
            <a:r>
              <a:rPr lang="en-US" altLang="ko-KR" sz="1000" b="1"/>
              <a:t>text 1</a:t>
            </a:r>
            <a:r>
              <a:rPr lang="ko-KR" altLang="en-US" sz="1000" b="1"/>
              <a:t>)가 선택한 항목으</a:t>
            </a:r>
          </a:p>
          <a:p>
            <a:r>
              <a:rPr lang="ko-KR" altLang="en-US" sz="1000" b="1"/>
              <a:t>    로 자동입력됨</a:t>
            </a:r>
          </a:p>
          <a:p>
            <a:r>
              <a:rPr lang="ko-KR" altLang="en-US" sz="1000" b="1"/>
              <a:t>   취소 클릭 시 주소검색 화면 닫기</a:t>
            </a:r>
          </a:p>
          <a:p>
            <a:endParaRPr lang="ko-KR" altLang="en-US" sz="1000" b="1"/>
          </a:p>
          <a:p>
            <a:r>
              <a:rPr lang="ko-KR" altLang="en-US" sz="1000" b="1"/>
              <a:t>4. 검색어 미입력 상태에서 검색버튼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우편번호 미선택 상태에서 확인 버튼</a:t>
            </a:r>
          </a:p>
          <a:p>
            <a:r>
              <a:rPr lang="ko-KR" altLang="en-US" sz="1000" b="1"/>
              <a:t> 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결과가 존재하지 않는 경우 메세지 출</a:t>
            </a:r>
          </a:p>
          <a:p>
            <a:r>
              <a:rPr lang="ko-KR" altLang="en-US" sz="1000" b="1"/>
              <a:t>    력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2"/>
            <a:ext cx="6444061" cy="6077097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34" name="모서리가 둥근 직사각형 8"/>
          <p:cNvSpPr/>
          <p:nvPr/>
        </p:nvSpPr>
        <p:spPr>
          <a:xfrm>
            <a:off x="2376858" y="328639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직사각형 13"/>
          <p:cNvSpPr/>
          <p:nvPr/>
        </p:nvSpPr>
        <p:spPr>
          <a:xfrm>
            <a:off x="2602025" y="3094333"/>
            <a:ext cx="1503457" cy="3078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모서리가 둥근 직사각형 8"/>
          <p:cNvSpPr/>
          <p:nvPr/>
        </p:nvSpPr>
        <p:spPr>
          <a:xfrm>
            <a:off x="2016728" y="393741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51" name="직사각형 13"/>
          <p:cNvSpPr/>
          <p:nvPr/>
        </p:nvSpPr>
        <p:spPr>
          <a:xfrm>
            <a:off x="2132205" y="3630589"/>
            <a:ext cx="2439795" cy="3078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직사각형 13"/>
          <p:cNvSpPr/>
          <p:nvPr/>
        </p:nvSpPr>
        <p:spPr>
          <a:xfrm>
            <a:off x="3619979" y="5272774"/>
            <a:ext cx="1001520" cy="48884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모서리가 둥근 직사각형 8"/>
          <p:cNvSpPr/>
          <p:nvPr/>
        </p:nvSpPr>
        <p:spPr>
          <a:xfrm>
            <a:off x="3385222" y="570709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54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356615" y="4222093"/>
            <a:ext cx="1775589" cy="893016"/>
          </a:xfrm>
          <a:prstGeom prst="rect">
            <a:avLst/>
          </a:prstGeom>
        </p:spPr>
      </p:pic>
      <p:sp>
        <p:nvSpPr>
          <p:cNvPr id="55" name="직사각형 13"/>
          <p:cNvSpPr/>
          <p:nvPr/>
        </p:nvSpPr>
        <p:spPr>
          <a:xfrm>
            <a:off x="356615" y="4200432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7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520910" y="4257882"/>
            <a:ext cx="1775588" cy="936338"/>
          </a:xfrm>
          <a:prstGeom prst="rect">
            <a:avLst/>
          </a:prstGeom>
        </p:spPr>
      </p:pic>
      <p:sp>
        <p:nvSpPr>
          <p:cNvPr id="58" name="직사각형 13"/>
          <p:cNvSpPr/>
          <p:nvPr/>
        </p:nvSpPr>
        <p:spPr>
          <a:xfrm>
            <a:off x="2520910" y="4257882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" name="모서리가 둥근 직사각형 8"/>
          <p:cNvSpPr/>
          <p:nvPr/>
        </p:nvSpPr>
        <p:spPr>
          <a:xfrm>
            <a:off x="2520910" y="416293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60" name="그림 4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529243" y="5473218"/>
            <a:ext cx="1775589" cy="936338"/>
          </a:xfrm>
          <a:prstGeom prst="rect">
            <a:avLst/>
          </a:prstGeom>
        </p:spPr>
      </p:pic>
      <p:sp>
        <p:nvSpPr>
          <p:cNvPr id="61" name="직사각형 13"/>
          <p:cNvSpPr/>
          <p:nvPr/>
        </p:nvSpPr>
        <p:spPr>
          <a:xfrm>
            <a:off x="529243" y="5473218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모서리가 둥근 직사각형 8"/>
          <p:cNvSpPr/>
          <p:nvPr/>
        </p:nvSpPr>
        <p:spPr>
          <a:xfrm>
            <a:off x="356616" y="410548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62" name="모서리가 둥근 직사각형 8"/>
          <p:cNvSpPr/>
          <p:nvPr/>
        </p:nvSpPr>
        <p:spPr>
          <a:xfrm>
            <a:off x="529243" y="537826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54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내정보 &gt; 개인정보 관리</a:t>
            </a:r>
            <a:endParaRPr lang="en-US" altLang="ko-KR" sz="1000" b="1"/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42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잘못된 입력을 하였을 경우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2"/>
            <a:ext cx="6444061" cy="6083215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55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내정보 &gt; 개인정보 관리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회원탈퇴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224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회원탈퇴 시작</a:t>
            </a:r>
          </a:p>
          <a:p>
            <a:endParaRPr lang="ko-KR" altLang="en-US" sz="1000" b="1"/>
          </a:p>
          <a:p>
            <a:r>
              <a:rPr lang="ko-KR" altLang="en-US" sz="1000" b="1"/>
              <a:t>2. 탈퇴여부 확인</a:t>
            </a:r>
          </a:p>
          <a:p>
            <a:r>
              <a:rPr lang="ko-KR" altLang="en-US" sz="1000" b="1"/>
              <a:t>    확인 탈퇴진행</a:t>
            </a:r>
          </a:p>
          <a:p>
            <a:r>
              <a:rPr lang="ko-KR" altLang="en-US" sz="1000" b="1"/>
              <a:t>    취소 탈퇴취소</a:t>
            </a:r>
          </a:p>
          <a:p>
            <a:endParaRPr lang="ko-KR" altLang="en-US" sz="1000" b="1"/>
          </a:p>
          <a:p>
            <a:r>
              <a:rPr lang="ko-KR" altLang="en-US" sz="1000" b="1"/>
              <a:t>3. 탈퇴여부 재확인</a:t>
            </a:r>
          </a:p>
          <a:p>
            <a:r>
              <a:rPr lang="ko-KR" altLang="en-US" sz="1000" b="1"/>
              <a:t>    확인 탈퇴진행</a:t>
            </a:r>
          </a:p>
          <a:p>
            <a:r>
              <a:rPr lang="ko-KR" altLang="en-US" sz="1000" b="1"/>
              <a:t>    취소 탈퇴취소</a:t>
            </a:r>
          </a:p>
          <a:p>
            <a:endParaRPr lang="ko-KR" altLang="en-US" sz="1000" b="1"/>
          </a:p>
          <a:p>
            <a:r>
              <a:rPr lang="ko-KR" altLang="en-US" sz="1000" b="1"/>
              <a:t>4. 탈퇴 실패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5. 탈퇴 성공 시 메세지 출력 후</a:t>
            </a:r>
          </a:p>
          <a:p>
            <a:r>
              <a:rPr lang="ko-KR" altLang="en-US" sz="1000" b="1"/>
              <a:t>    로그인 화면으로 이동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72962"/>
            <a:ext cx="6444061" cy="6116857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56" name="직사각형 13"/>
          <p:cNvSpPr/>
          <p:nvPr/>
        </p:nvSpPr>
        <p:spPr>
          <a:xfrm>
            <a:off x="3854161" y="4052506"/>
            <a:ext cx="546941" cy="21374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" name="모서리가 둥근 직사각형 8"/>
          <p:cNvSpPr/>
          <p:nvPr/>
        </p:nvSpPr>
        <p:spPr>
          <a:xfrm>
            <a:off x="4393586" y="417129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60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356615" y="4200432"/>
            <a:ext cx="1775589" cy="980217"/>
          </a:xfrm>
          <a:prstGeom prst="rect">
            <a:avLst/>
          </a:prstGeom>
        </p:spPr>
      </p:pic>
      <p:sp>
        <p:nvSpPr>
          <p:cNvPr id="61" name="직사각형 13"/>
          <p:cNvSpPr/>
          <p:nvPr/>
        </p:nvSpPr>
        <p:spPr>
          <a:xfrm>
            <a:off x="356615" y="4200432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" name="모서리가 둥근 직사각형 8"/>
          <p:cNvSpPr/>
          <p:nvPr/>
        </p:nvSpPr>
        <p:spPr>
          <a:xfrm>
            <a:off x="356616" y="410548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63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356615" y="5372438"/>
            <a:ext cx="1735928" cy="893016"/>
          </a:xfrm>
          <a:prstGeom prst="rect">
            <a:avLst/>
          </a:prstGeom>
        </p:spPr>
      </p:pic>
      <p:sp>
        <p:nvSpPr>
          <p:cNvPr id="64" name="직사각형 13"/>
          <p:cNvSpPr/>
          <p:nvPr/>
        </p:nvSpPr>
        <p:spPr>
          <a:xfrm>
            <a:off x="316954" y="5350777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" name="모서리가 둥근 직사각형 8"/>
          <p:cNvSpPr/>
          <p:nvPr/>
        </p:nvSpPr>
        <p:spPr>
          <a:xfrm>
            <a:off x="316954" y="525582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66" name="그림 4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472561" y="5255826"/>
            <a:ext cx="1775589" cy="936337"/>
          </a:xfrm>
          <a:prstGeom prst="rect">
            <a:avLst/>
          </a:prstGeom>
        </p:spPr>
      </p:pic>
      <p:sp>
        <p:nvSpPr>
          <p:cNvPr id="67" name="직사각형 13"/>
          <p:cNvSpPr/>
          <p:nvPr/>
        </p:nvSpPr>
        <p:spPr>
          <a:xfrm>
            <a:off x="2472561" y="5255826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" name="모서리가 둥근 직사각형 8"/>
          <p:cNvSpPr/>
          <p:nvPr/>
        </p:nvSpPr>
        <p:spPr>
          <a:xfrm>
            <a:off x="2472561" y="516087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69" name="그림 49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4572000" y="5180649"/>
            <a:ext cx="1775589" cy="936338"/>
          </a:xfrm>
          <a:prstGeom prst="rect">
            <a:avLst/>
          </a:prstGeom>
        </p:spPr>
      </p:pic>
      <p:sp>
        <p:nvSpPr>
          <p:cNvPr id="70" name="직사각형 13"/>
          <p:cNvSpPr/>
          <p:nvPr/>
        </p:nvSpPr>
        <p:spPr>
          <a:xfrm>
            <a:off x="4572000" y="5180649"/>
            <a:ext cx="1775589" cy="9363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" name="모서리가 둥근 직사각형 8"/>
          <p:cNvSpPr/>
          <p:nvPr/>
        </p:nvSpPr>
        <p:spPr>
          <a:xfrm>
            <a:off x="4572000" y="508569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내 정보 &gt; 이용 내역 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56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내정보 &gt; 이용 내역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이용 내역 조회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1004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좌측 메뉴의 이용 내역 클릭 시 이용</a:t>
            </a:r>
          </a:p>
          <a:p>
            <a:r>
              <a:rPr lang="ko-KR" altLang="en-US" sz="1000" b="1"/>
              <a:t>    내역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조회일자 선택 후 조회버튼 클릭 시</a:t>
            </a:r>
          </a:p>
          <a:p>
            <a:r>
              <a:rPr lang="ko-KR" altLang="en-US" sz="1000" b="1"/>
              <a:t>   승차권 예매 내역과 포인트 사용 내역</a:t>
            </a:r>
          </a:p>
          <a:p>
            <a:r>
              <a:rPr lang="ko-KR" altLang="en-US" sz="1000" b="1"/>
              <a:t>   목록에 해당하는 내용 출력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72635"/>
            <a:ext cx="6444061" cy="6109164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50" name="직사각형 13"/>
          <p:cNvSpPr/>
          <p:nvPr/>
        </p:nvSpPr>
        <p:spPr>
          <a:xfrm>
            <a:off x="225167" y="2775088"/>
            <a:ext cx="989106" cy="31739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모서리가 둥근 직사각형 8"/>
          <p:cNvSpPr/>
          <p:nvPr/>
        </p:nvSpPr>
        <p:spPr>
          <a:xfrm>
            <a:off x="980225" y="307162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2" name="직사각형 13"/>
          <p:cNvSpPr/>
          <p:nvPr/>
        </p:nvSpPr>
        <p:spPr>
          <a:xfrm>
            <a:off x="3171171" y="2490654"/>
            <a:ext cx="1446307" cy="2613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모서리가 둥근 직사각형 8"/>
          <p:cNvSpPr/>
          <p:nvPr/>
        </p:nvSpPr>
        <p:spPr>
          <a:xfrm>
            <a:off x="2947368" y="230483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2"/>
          <p:cNvSpPr/>
          <p:nvPr/>
        </p:nvSpPr>
        <p:spPr>
          <a:xfrm>
            <a:off x="1799452" y="115907"/>
            <a:ext cx="5544482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421554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I.A (information architecture)</a:t>
            </a:r>
          </a:p>
        </p:txBody>
      </p:sp>
      <p:sp>
        <p:nvSpPr>
          <p:cNvPr id="36" name="모서리가 둥근 직사각형 3"/>
          <p:cNvSpPr/>
          <p:nvPr/>
        </p:nvSpPr>
        <p:spPr>
          <a:xfrm>
            <a:off x="88945" y="1046629"/>
            <a:ext cx="1440489" cy="290677"/>
          </a:xfrm>
          <a:prstGeom prst="roundRect">
            <a:avLst>
              <a:gd name="adj" fmla="val 16667"/>
            </a:avLst>
          </a:prstGeom>
          <a:solidFill>
            <a:schemeClr val="tx1">
              <a:lumMod val="70000"/>
              <a:lumOff val="30000"/>
            </a:schemeClr>
          </a:solidFill>
          <a:ln w="19050" cap="rnd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직사각형 4"/>
          <p:cNvSpPr/>
          <p:nvPr/>
        </p:nvSpPr>
        <p:spPr>
          <a:xfrm>
            <a:off x="350974" y="1046629"/>
            <a:ext cx="914858" cy="271582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421554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로그인</a:t>
            </a:r>
          </a:p>
        </p:txBody>
      </p:sp>
      <p:sp>
        <p:nvSpPr>
          <p:cNvPr id="38" name="모서리가 둥근 직사각형 8"/>
          <p:cNvSpPr/>
          <p:nvPr/>
        </p:nvSpPr>
        <p:spPr>
          <a:xfrm>
            <a:off x="3050997" y="3053318"/>
            <a:ext cx="1708498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직사각형 9"/>
          <p:cNvSpPr/>
          <p:nvPr/>
        </p:nvSpPr>
        <p:spPr>
          <a:xfrm>
            <a:off x="3352304" y="3053318"/>
            <a:ext cx="1080019" cy="273201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421554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회원 관리</a:t>
            </a:r>
          </a:p>
        </p:txBody>
      </p:sp>
      <p:sp>
        <p:nvSpPr>
          <p:cNvPr id="40" name="자유형 11"/>
          <p:cNvSpPr/>
          <p:nvPr/>
        </p:nvSpPr>
        <p:spPr>
          <a:xfrm>
            <a:off x="820860" y="1318211"/>
            <a:ext cx="25654" cy="2911915"/>
          </a:xfrm>
          <a:custGeom>
            <a:avLst/>
            <a:gdLst/>
            <a:ahLst/>
            <a:cxnLst/>
            <a:rect l="l" t="t" r="r" b="b"/>
            <a:pathLst>
              <a:path w="28" h="58426">
                <a:moveTo>
                  <a:pt x="0" y="0"/>
                </a:moveTo>
                <a:lnTo>
                  <a:pt x="28" y="58426"/>
                </a:lnTo>
              </a:path>
            </a:pathLst>
          </a:custGeom>
          <a:noFill/>
          <a:ln w="12604" cap="rnd" cmpd="sng" algn="ctr">
            <a:solidFill>
              <a:srgbClr val="2E5F9A"/>
            </a:solidFill>
            <a:prstDash val="solid"/>
            <a:round/>
          </a:ln>
        </p:spPr>
      </p:sp>
      <p:sp>
        <p:nvSpPr>
          <p:cNvPr id="41" name="모서리가 둥근 직사각형 6"/>
          <p:cNvSpPr/>
          <p:nvPr/>
        </p:nvSpPr>
        <p:spPr>
          <a:xfrm>
            <a:off x="1290706" y="4094079"/>
            <a:ext cx="1411958" cy="293804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직사각형 7"/>
          <p:cNvSpPr/>
          <p:nvPr/>
        </p:nvSpPr>
        <p:spPr>
          <a:xfrm>
            <a:off x="1479707" y="4094079"/>
            <a:ext cx="1080019" cy="272095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2781598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현황</a:t>
            </a:r>
          </a:p>
        </p:txBody>
      </p:sp>
      <p:sp>
        <p:nvSpPr>
          <p:cNvPr id="43" name="모서리가 둥근 직사각형 8"/>
          <p:cNvSpPr/>
          <p:nvPr/>
        </p:nvSpPr>
        <p:spPr>
          <a:xfrm>
            <a:off x="3019353" y="3667614"/>
            <a:ext cx="1734362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직사각형 9"/>
          <p:cNvSpPr/>
          <p:nvPr/>
        </p:nvSpPr>
        <p:spPr>
          <a:xfrm>
            <a:off x="3221892" y="3678468"/>
            <a:ext cx="1329283" cy="272095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141643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승차권 발권 현황</a:t>
            </a:r>
          </a:p>
        </p:txBody>
      </p:sp>
      <p:sp>
        <p:nvSpPr>
          <p:cNvPr id="45" name="모서리가 둥근 직사각형 10"/>
          <p:cNvSpPr/>
          <p:nvPr/>
        </p:nvSpPr>
        <p:spPr>
          <a:xfrm>
            <a:off x="3019354" y="4531938"/>
            <a:ext cx="1734361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직사각형 11"/>
          <p:cNvSpPr/>
          <p:nvPr/>
        </p:nvSpPr>
        <p:spPr>
          <a:xfrm>
            <a:off x="3231014" y="4522507"/>
            <a:ext cx="1335205" cy="263206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501688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열차별 승객 현황</a:t>
            </a:r>
          </a:p>
        </p:txBody>
      </p:sp>
      <p:cxnSp>
        <p:nvCxnSpPr>
          <p:cNvPr id="47" name="직선 연결선 13"/>
          <p:cNvCxnSpPr>
            <a:stCxn id="42" idx="0"/>
          </p:cNvCxnSpPr>
          <p:nvPr/>
        </p:nvCxnSpPr>
        <p:spPr>
          <a:xfrm rot="16200000">
            <a:off x="1877221" y="3951584"/>
            <a:ext cx="2849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14"/>
          <p:cNvCxnSpPr>
            <a:stCxn id="42" idx="2"/>
          </p:cNvCxnSpPr>
          <p:nvPr/>
        </p:nvCxnSpPr>
        <p:spPr>
          <a:xfrm rot="5400000">
            <a:off x="1863382" y="4522507"/>
            <a:ext cx="3126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16"/>
          <p:cNvCxnSpPr/>
          <p:nvPr/>
        </p:nvCxnSpPr>
        <p:spPr>
          <a:xfrm rot="10800000">
            <a:off x="2019716" y="4678841"/>
            <a:ext cx="9996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17"/>
          <p:cNvCxnSpPr/>
          <p:nvPr/>
        </p:nvCxnSpPr>
        <p:spPr>
          <a:xfrm rot="10800000">
            <a:off x="828279" y="4240981"/>
            <a:ext cx="4624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모서리가 둥근 직사각형 6"/>
          <p:cNvSpPr/>
          <p:nvPr/>
        </p:nvSpPr>
        <p:spPr>
          <a:xfrm>
            <a:off x="1296486" y="2041822"/>
            <a:ext cx="1411958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직사각형 7"/>
          <p:cNvSpPr/>
          <p:nvPr/>
        </p:nvSpPr>
        <p:spPr>
          <a:xfrm>
            <a:off x="1485487" y="2041821"/>
            <a:ext cx="1080019" cy="272095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141643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관리</a:t>
            </a:r>
          </a:p>
        </p:txBody>
      </p:sp>
      <p:sp>
        <p:nvSpPr>
          <p:cNvPr id="53" name="모서리가 둥근 직사각형 6"/>
          <p:cNvSpPr/>
          <p:nvPr/>
        </p:nvSpPr>
        <p:spPr>
          <a:xfrm>
            <a:off x="3025134" y="1540752"/>
            <a:ext cx="1734361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" name="직사각형 7"/>
          <p:cNvSpPr/>
          <p:nvPr/>
        </p:nvSpPr>
        <p:spPr>
          <a:xfrm>
            <a:off x="3352304" y="1540751"/>
            <a:ext cx="1080019" cy="27218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501688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역 관리</a:t>
            </a:r>
          </a:p>
        </p:txBody>
      </p:sp>
      <p:sp>
        <p:nvSpPr>
          <p:cNvPr id="55" name="모서리가 둥근 직사각형 6"/>
          <p:cNvSpPr/>
          <p:nvPr/>
        </p:nvSpPr>
        <p:spPr>
          <a:xfrm>
            <a:off x="3025134" y="2549131"/>
            <a:ext cx="1734361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직사각형 7"/>
          <p:cNvSpPr/>
          <p:nvPr/>
        </p:nvSpPr>
        <p:spPr>
          <a:xfrm>
            <a:off x="3352305" y="2549128"/>
            <a:ext cx="1080019" cy="272189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861733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열차 관리</a:t>
            </a:r>
          </a:p>
        </p:txBody>
      </p:sp>
      <p:cxnSp>
        <p:nvCxnSpPr>
          <p:cNvPr id="57" name="직선 연결선 28"/>
          <p:cNvCxnSpPr>
            <a:stCxn id="53" idx="1"/>
          </p:cNvCxnSpPr>
          <p:nvPr/>
        </p:nvCxnSpPr>
        <p:spPr>
          <a:xfrm rot="10800000">
            <a:off x="2025497" y="1687654"/>
            <a:ext cx="9996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29"/>
          <p:cNvCxnSpPr>
            <a:stCxn id="52" idx="0"/>
          </p:cNvCxnSpPr>
          <p:nvPr/>
        </p:nvCxnSpPr>
        <p:spPr>
          <a:xfrm rot="16200000" flipV="1">
            <a:off x="1596670" y="1612995"/>
            <a:ext cx="852627" cy="50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33"/>
          <p:cNvCxnSpPr>
            <a:stCxn id="51" idx="1"/>
          </p:cNvCxnSpPr>
          <p:nvPr/>
        </p:nvCxnSpPr>
        <p:spPr>
          <a:xfrm rot="10800000" flipV="1">
            <a:off x="846516" y="2188725"/>
            <a:ext cx="449969" cy="31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35"/>
          <p:cNvCxnSpPr>
            <a:stCxn id="52" idx="2"/>
          </p:cNvCxnSpPr>
          <p:nvPr/>
        </p:nvCxnSpPr>
        <p:spPr>
          <a:xfrm rot="16200000" flipH="1">
            <a:off x="1587431" y="2751980"/>
            <a:ext cx="881154" cy="50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36"/>
          <p:cNvCxnSpPr>
            <a:stCxn id="55" idx="1"/>
          </p:cNvCxnSpPr>
          <p:nvPr/>
        </p:nvCxnSpPr>
        <p:spPr>
          <a:xfrm rot="10800000">
            <a:off x="2030519" y="2696034"/>
            <a:ext cx="9946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37"/>
          <p:cNvCxnSpPr>
            <a:stCxn id="38" idx="1"/>
          </p:cNvCxnSpPr>
          <p:nvPr/>
        </p:nvCxnSpPr>
        <p:spPr>
          <a:xfrm rot="10800000">
            <a:off x="2025495" y="3189918"/>
            <a:ext cx="1025502" cy="10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38"/>
          <p:cNvCxnSpPr>
            <a:stCxn id="43" idx="1"/>
          </p:cNvCxnSpPr>
          <p:nvPr/>
        </p:nvCxnSpPr>
        <p:spPr>
          <a:xfrm rot="10800000">
            <a:off x="2009670" y="3809089"/>
            <a:ext cx="1009682" cy="54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모서리가 둥근 직사각형 6"/>
          <p:cNvSpPr/>
          <p:nvPr/>
        </p:nvSpPr>
        <p:spPr>
          <a:xfrm>
            <a:off x="3043756" y="1042291"/>
            <a:ext cx="1734361" cy="293804"/>
          </a:xfrm>
          <a:prstGeom prst="roundRect">
            <a:avLst>
              <a:gd name="adj" fmla="val 4166"/>
            </a:avLst>
          </a:prstGeom>
          <a:solidFill>
            <a:srgbClr val="999999"/>
          </a:solidFill>
          <a:ln w="25400" cap="flat" cmpd="sng" algn="ctr">
            <a:noFill/>
            <a:prstDash val="solid"/>
            <a:round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" name="직사각형 7"/>
          <p:cNvSpPr/>
          <p:nvPr/>
        </p:nvSpPr>
        <p:spPr>
          <a:xfrm>
            <a:off x="3296737" y="1042290"/>
            <a:ext cx="1191153" cy="27218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ctr" defTabSz="13861733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1200" b="1" i="0" spc="5">
                <a:solidFill>
                  <a:srgbClr val="FFFFFF">
                    <a:alpha val="100000"/>
                  </a:srgbClr>
                </a:solidFill>
                <a:latin typeface="함초롬돋움"/>
                <a:ea typeface="함초롬돋움"/>
                <a:sym typeface="Wingdings"/>
              </a:rPr>
              <a:t>운행일정 관리</a:t>
            </a:r>
          </a:p>
        </p:txBody>
      </p:sp>
      <p:cxnSp>
        <p:nvCxnSpPr>
          <p:cNvPr id="66" name="직선 연결선 28"/>
          <p:cNvCxnSpPr>
            <a:stCxn id="64" idx="1"/>
          </p:cNvCxnSpPr>
          <p:nvPr/>
        </p:nvCxnSpPr>
        <p:spPr>
          <a:xfrm rot="10800000">
            <a:off x="2025497" y="1189193"/>
            <a:ext cx="10182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57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내정보 &gt; 이용 내역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이용 내역 조회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42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조회결과가 존재하지 않는 화면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2"/>
            <a:ext cx="6444061" cy="6089877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승차권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296162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승차권 &gt; 승차권 예약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58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예액 &gt; 조회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승차권 조회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1462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상단메뉴의 승차권 또는 좌측메뉴의</a:t>
            </a:r>
          </a:p>
          <a:p>
            <a:r>
              <a:rPr lang="ko-KR" altLang="en-US" sz="1000" b="1"/>
              <a:t>    승차권 예약 클릭 시 승차권 조회</a:t>
            </a:r>
          </a:p>
          <a:p>
            <a:r>
              <a:rPr lang="ko-KR" altLang="en-US" sz="1000" b="1"/>
              <a:t>    화면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조회조건을 선택 한 조회버튼 클릭 시</a:t>
            </a:r>
          </a:p>
          <a:p>
            <a:r>
              <a:rPr lang="ko-KR" altLang="en-US" sz="1000" b="1"/>
              <a:t>   해당하는 목록 출력</a:t>
            </a:r>
          </a:p>
          <a:p>
            <a:r>
              <a:rPr lang="ko-KR" altLang="en-US" sz="1000" b="1"/>
              <a:t>   인원정보의 치대 인원수는 총 9명까지</a:t>
            </a:r>
          </a:p>
          <a:p>
            <a:r>
              <a:rPr lang="ko-KR" altLang="en-US" sz="1000" b="1"/>
              <a:t>   출발역과 도착역은 역 검색을 통해</a:t>
            </a:r>
          </a:p>
          <a:p>
            <a:r>
              <a:rPr lang="ko-KR" altLang="en-US" sz="1000" b="1"/>
              <a:t>   입력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2"/>
            <a:ext cx="6444061" cy="6165988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54" name="직사각형 13"/>
          <p:cNvSpPr/>
          <p:nvPr/>
        </p:nvSpPr>
        <p:spPr>
          <a:xfrm>
            <a:off x="225167" y="2602461"/>
            <a:ext cx="989106" cy="31739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" name="모서리가 둥근 직사각형 8"/>
          <p:cNvSpPr/>
          <p:nvPr/>
        </p:nvSpPr>
        <p:spPr>
          <a:xfrm>
            <a:off x="989750" y="289900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6" name="직사각형 13"/>
          <p:cNvSpPr/>
          <p:nvPr/>
        </p:nvSpPr>
        <p:spPr>
          <a:xfrm>
            <a:off x="1204749" y="1030023"/>
            <a:ext cx="665256" cy="33644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" name="모서리가 둥근 직사각형 8"/>
          <p:cNvSpPr/>
          <p:nvPr/>
        </p:nvSpPr>
        <p:spPr>
          <a:xfrm>
            <a:off x="1114752" y="127151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8" name="직사각형 13"/>
          <p:cNvSpPr/>
          <p:nvPr/>
        </p:nvSpPr>
        <p:spPr>
          <a:xfrm>
            <a:off x="1861568" y="2937845"/>
            <a:ext cx="4084731" cy="143294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" name="모서리가 둥근 직사각형 8"/>
          <p:cNvSpPr/>
          <p:nvPr/>
        </p:nvSpPr>
        <p:spPr>
          <a:xfrm>
            <a:off x="1637766" y="275202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60" name="직사각형 13"/>
          <p:cNvSpPr/>
          <p:nvPr/>
        </p:nvSpPr>
        <p:spPr>
          <a:xfrm>
            <a:off x="4816217" y="4494187"/>
            <a:ext cx="960531" cy="146151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" name="모서리가 둥근 직사각형 8"/>
          <p:cNvSpPr/>
          <p:nvPr/>
        </p:nvSpPr>
        <p:spPr>
          <a:xfrm>
            <a:off x="4704816" y="588574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59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예액 &gt; 조회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승차권 조회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1766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인원수가 9명을 넘은 상태에서 조회버</a:t>
            </a:r>
          </a:p>
          <a:p>
            <a:r>
              <a:rPr lang="ko-KR" altLang="en-US" sz="1000" b="1"/>
              <a:t>    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출발역 미입력 상태에서 조회버튼 클</a:t>
            </a:r>
          </a:p>
          <a:p>
            <a:r>
              <a:rPr lang="ko-KR" altLang="en-US" sz="1000" b="1"/>
              <a:t>    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도착역 미입력 상태에서 조히버튼 클</a:t>
            </a:r>
          </a:p>
          <a:p>
            <a:r>
              <a:rPr lang="ko-KR" altLang="en-US" sz="1000" b="1"/>
              <a:t>    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조회결과가 존재하지 않는 경우 메세</a:t>
            </a:r>
          </a:p>
          <a:p>
            <a:r>
              <a:rPr lang="ko-KR" altLang="en-US" sz="1000" b="1"/>
              <a:t>    지 출력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2"/>
            <a:ext cx="6444061" cy="6165988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pic>
        <p:nvPicPr>
          <p:cNvPr id="62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829949" y="2449928"/>
            <a:ext cx="1550422" cy="846982"/>
          </a:xfrm>
          <a:prstGeom prst="rect">
            <a:avLst/>
          </a:prstGeom>
        </p:spPr>
      </p:pic>
      <p:sp>
        <p:nvSpPr>
          <p:cNvPr id="63" name="직사각형 13"/>
          <p:cNvSpPr/>
          <p:nvPr/>
        </p:nvSpPr>
        <p:spPr>
          <a:xfrm>
            <a:off x="829949" y="2449928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" name="모서리가 둥근 직사각형 8"/>
          <p:cNvSpPr/>
          <p:nvPr/>
        </p:nvSpPr>
        <p:spPr>
          <a:xfrm>
            <a:off x="757923" y="230912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65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706140" y="2444333"/>
            <a:ext cx="1550422" cy="846982"/>
          </a:xfrm>
          <a:prstGeom prst="rect">
            <a:avLst/>
          </a:prstGeom>
        </p:spPr>
      </p:pic>
      <p:sp>
        <p:nvSpPr>
          <p:cNvPr id="66" name="직사각형 13"/>
          <p:cNvSpPr/>
          <p:nvPr/>
        </p:nvSpPr>
        <p:spPr>
          <a:xfrm>
            <a:off x="2706140" y="2444333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" name="모서리가 둥근 직사각형 8"/>
          <p:cNvSpPr/>
          <p:nvPr/>
        </p:nvSpPr>
        <p:spPr>
          <a:xfrm>
            <a:off x="2630599" y="230912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68" name="그림 4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4571788" y="2455523"/>
            <a:ext cx="1550422" cy="846982"/>
          </a:xfrm>
          <a:prstGeom prst="rect">
            <a:avLst/>
          </a:prstGeom>
        </p:spPr>
      </p:pic>
      <p:sp>
        <p:nvSpPr>
          <p:cNvPr id="69" name="직사각형 13"/>
          <p:cNvSpPr/>
          <p:nvPr/>
        </p:nvSpPr>
        <p:spPr>
          <a:xfrm>
            <a:off x="4571787" y="2455523"/>
            <a:ext cx="1550422" cy="84138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" name="모서리가 둥근 직사각형 8"/>
          <p:cNvSpPr/>
          <p:nvPr/>
        </p:nvSpPr>
        <p:spPr>
          <a:xfrm>
            <a:off x="4503275" y="229179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71" name="그림 49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970487" y="3618629"/>
            <a:ext cx="1550422" cy="846982"/>
          </a:xfrm>
          <a:prstGeom prst="rect">
            <a:avLst/>
          </a:prstGeom>
        </p:spPr>
      </p:pic>
      <p:sp>
        <p:nvSpPr>
          <p:cNvPr id="72" name="직사각형 13"/>
          <p:cNvSpPr/>
          <p:nvPr/>
        </p:nvSpPr>
        <p:spPr>
          <a:xfrm>
            <a:off x="970487" y="3618629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모서리가 둥근 직사각형 8"/>
          <p:cNvSpPr/>
          <p:nvPr/>
        </p:nvSpPr>
        <p:spPr>
          <a:xfrm>
            <a:off x="901975" y="345490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60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예액 &gt; 조회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역 조회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39004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출발역 또는 도착역의 검색 버튼 클릭</a:t>
            </a:r>
          </a:p>
          <a:p>
            <a:r>
              <a:rPr lang="ko-KR" altLang="en-US" sz="1000" b="1"/>
              <a:t>   시 역 검색화면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역 명 입력 후 검색 버튼 클릭 시</a:t>
            </a:r>
          </a:p>
          <a:p>
            <a:r>
              <a:rPr lang="ko-KR" altLang="en-US" sz="1000" b="1"/>
              <a:t>   해당하는 결과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사용할 역 선택</a:t>
            </a:r>
          </a:p>
          <a:p>
            <a:endParaRPr lang="ko-KR" altLang="en-US" sz="1000" b="1"/>
          </a:p>
          <a:p>
            <a:r>
              <a:rPr lang="ko-KR" altLang="en-US" sz="1000" b="1"/>
              <a:t>4. 확인 버튼 클릭 시 선택한 역의 정보</a:t>
            </a:r>
          </a:p>
          <a:p>
            <a:r>
              <a:rPr lang="ko-KR" altLang="en-US" sz="1000" b="1"/>
              <a:t>   자동입력(출발역, 도착역)</a:t>
            </a:r>
          </a:p>
          <a:p>
            <a:endParaRPr lang="ko-KR" altLang="en-US" sz="1000" b="1"/>
          </a:p>
          <a:p>
            <a:r>
              <a:rPr lang="ko-KR" altLang="en-US" sz="1000" b="1"/>
              <a:t>5. 역 미선택 상태에서 확인 버튼 클릭 시</a:t>
            </a:r>
          </a:p>
          <a:p>
            <a:r>
              <a:rPr lang="ko-KR" altLang="en-US" sz="1000" b="1"/>
              <a:t>  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6. 검색할 역 미입력 상태에서 확인 버튼</a:t>
            </a:r>
          </a:p>
          <a:p>
            <a:r>
              <a:rPr lang="ko-KR" altLang="en-US" sz="1000" b="1"/>
              <a:t>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7. 검색결과가 존재하지 않을 경우 메세</a:t>
            </a:r>
          </a:p>
          <a:p>
            <a:r>
              <a:rPr lang="ko-KR" altLang="en-US" sz="1000" b="1"/>
              <a:t>    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8. 역 선택 후 확인 버튼 클릭 시 선택한</a:t>
            </a:r>
          </a:p>
          <a:p>
            <a:r>
              <a:rPr lang="ko-KR" altLang="en-US" sz="1000" b="1"/>
              <a:t>    역이 출발역 또는 도착역에서 사용</a:t>
            </a:r>
          </a:p>
          <a:p>
            <a:r>
              <a:rPr lang="ko-KR" altLang="en-US" sz="1000" b="1"/>
              <a:t>   중인 경우 메세지 출력</a:t>
            </a:r>
          </a:p>
          <a:p>
            <a:endParaRPr lang="ko-KR" altLang="en-US" sz="1000" b="1"/>
          </a:p>
          <a:p>
            <a:endParaRPr lang="ko-KR" altLang="en-US" sz="1000" b="1"/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85757"/>
            <a:ext cx="6444061" cy="6102299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pic>
        <p:nvPicPr>
          <p:cNvPr id="62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360130" y="4030203"/>
            <a:ext cx="1550422" cy="846982"/>
          </a:xfrm>
          <a:prstGeom prst="rect">
            <a:avLst/>
          </a:prstGeom>
        </p:spPr>
      </p:pic>
      <p:sp>
        <p:nvSpPr>
          <p:cNvPr id="63" name="직사각형 13"/>
          <p:cNvSpPr/>
          <p:nvPr/>
        </p:nvSpPr>
        <p:spPr>
          <a:xfrm>
            <a:off x="360130" y="4030203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" name="모서리가 둥근 직사각형 8"/>
          <p:cNvSpPr/>
          <p:nvPr/>
        </p:nvSpPr>
        <p:spPr>
          <a:xfrm>
            <a:off x="288104" y="388940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65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435671" y="5122327"/>
            <a:ext cx="1550422" cy="846982"/>
          </a:xfrm>
          <a:prstGeom prst="rect">
            <a:avLst/>
          </a:prstGeom>
        </p:spPr>
      </p:pic>
      <p:sp>
        <p:nvSpPr>
          <p:cNvPr id="66" name="직사각형 13"/>
          <p:cNvSpPr/>
          <p:nvPr/>
        </p:nvSpPr>
        <p:spPr>
          <a:xfrm>
            <a:off x="435671" y="5122327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" name="모서리가 둥근 직사각형 8"/>
          <p:cNvSpPr/>
          <p:nvPr/>
        </p:nvSpPr>
        <p:spPr>
          <a:xfrm>
            <a:off x="360130" y="498712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pic>
        <p:nvPicPr>
          <p:cNvPr id="68" name="그림 4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2160992" y="5638610"/>
            <a:ext cx="1550209" cy="846982"/>
          </a:xfrm>
          <a:prstGeom prst="rect">
            <a:avLst/>
          </a:prstGeom>
        </p:spPr>
      </p:pic>
      <p:sp>
        <p:nvSpPr>
          <p:cNvPr id="69" name="직사각형 13"/>
          <p:cNvSpPr/>
          <p:nvPr/>
        </p:nvSpPr>
        <p:spPr>
          <a:xfrm>
            <a:off x="2160780" y="5638610"/>
            <a:ext cx="1550422" cy="84138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" name="모서리가 둥근 직사각형 8"/>
          <p:cNvSpPr/>
          <p:nvPr/>
        </p:nvSpPr>
        <p:spPr>
          <a:xfrm>
            <a:off x="2092268" y="5474886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71" name="그림 49"/>
          <p:cNvPicPr/>
          <p:nvPr/>
        </p:nvPicPr>
        <p:blipFill rotWithShape="1">
          <a:blip r:link="rId6">
            <a:alphaModFix/>
            <a:lum/>
          </a:blip>
          <a:srcRect/>
          <a:stretch>
            <a:fillRect/>
          </a:stretch>
        </p:blipFill>
        <p:spPr>
          <a:xfrm>
            <a:off x="3976530" y="5664787"/>
            <a:ext cx="1550422" cy="846982"/>
          </a:xfrm>
          <a:prstGeom prst="rect">
            <a:avLst/>
          </a:prstGeom>
        </p:spPr>
      </p:pic>
      <p:sp>
        <p:nvSpPr>
          <p:cNvPr id="72" name="직사각형 13"/>
          <p:cNvSpPr/>
          <p:nvPr/>
        </p:nvSpPr>
        <p:spPr>
          <a:xfrm>
            <a:off x="3976530" y="5664787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모서리가 둥근 직사각형 8"/>
          <p:cNvSpPr/>
          <p:nvPr/>
        </p:nvSpPr>
        <p:spPr>
          <a:xfrm>
            <a:off x="3908018" y="550106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80" name="모서리가 둥근 직사각형 8"/>
          <p:cNvSpPr/>
          <p:nvPr/>
        </p:nvSpPr>
        <p:spPr>
          <a:xfrm>
            <a:off x="2088754" y="290721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1" name="직사각형 13"/>
          <p:cNvSpPr/>
          <p:nvPr/>
        </p:nvSpPr>
        <p:spPr>
          <a:xfrm>
            <a:off x="2313921" y="2715153"/>
            <a:ext cx="2082558" cy="3078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" name="모서리가 둥근 직사각형 8"/>
          <p:cNvSpPr/>
          <p:nvPr/>
        </p:nvSpPr>
        <p:spPr>
          <a:xfrm>
            <a:off x="2016728" y="36274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3" name="직사각형 13"/>
          <p:cNvSpPr/>
          <p:nvPr/>
        </p:nvSpPr>
        <p:spPr>
          <a:xfrm>
            <a:off x="2132205" y="3320650"/>
            <a:ext cx="2439795" cy="3078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모서리가 둥근 직사각형 8"/>
          <p:cNvSpPr/>
          <p:nvPr/>
        </p:nvSpPr>
        <p:spPr>
          <a:xfrm>
            <a:off x="5382900" y="382690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5" name="직사각형 13"/>
          <p:cNvSpPr/>
          <p:nvPr/>
        </p:nvSpPr>
        <p:spPr>
          <a:xfrm>
            <a:off x="5504796" y="3420003"/>
            <a:ext cx="392247" cy="42595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" name="직사각형 13"/>
          <p:cNvSpPr/>
          <p:nvPr/>
        </p:nvSpPr>
        <p:spPr>
          <a:xfrm>
            <a:off x="3399029" y="4739875"/>
            <a:ext cx="1049145" cy="34596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" name="모서리가 둥근 직사각형 8"/>
          <p:cNvSpPr/>
          <p:nvPr/>
        </p:nvSpPr>
        <p:spPr>
          <a:xfrm>
            <a:off x="3283552" y="504670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61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예액 &gt; 조회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좌석 선택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25"/>
            <a:ext cx="2393169" cy="2833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조회화면에서 특실 또는 일반실의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예약하기 버튼 클릭 후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</a:t>
            </a:r>
          </a:p>
          <a:p>
            <a:r>
              <a:rPr lang="ko-KR" altLang="en-US" sz="1000" b="1"/>
              <a:t>1. 예약할 호실과 조석 선택 후 예약</a:t>
            </a:r>
          </a:p>
          <a:p>
            <a:r>
              <a:rPr lang="ko-KR" altLang="en-US" sz="1000" b="1"/>
              <a:t>   버튼 클릭 시 예약 진행</a:t>
            </a:r>
          </a:p>
          <a:p>
            <a:endParaRPr lang="ko-KR" altLang="en-US" sz="1000" b="1"/>
          </a:p>
          <a:p>
            <a:r>
              <a:rPr lang="ko-KR" altLang="en-US" sz="1000" b="1"/>
              <a:t>2. 조회화면에서 선택한 인원정보 보다</a:t>
            </a:r>
          </a:p>
          <a:p>
            <a:r>
              <a:rPr lang="ko-KR" altLang="en-US" sz="1000" b="1"/>
              <a:t>   선택한 좌석이 많은 상태에서 예약버</a:t>
            </a:r>
          </a:p>
          <a:p>
            <a:r>
              <a:rPr lang="ko-KR" altLang="en-US" sz="1000" b="1"/>
              <a:t>   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조회화면에서 선택한 인원정보 보다</a:t>
            </a:r>
          </a:p>
          <a:p>
            <a:r>
              <a:rPr lang="ko-KR" altLang="en-US" sz="1000" b="1"/>
              <a:t>    선택한 좌석이 적은 상태에서 예약버</a:t>
            </a:r>
          </a:p>
          <a:p>
            <a:r>
              <a:rPr lang="ko-KR" altLang="en-US" sz="1000" b="1"/>
              <a:t>    튼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4. 예약버튼 클릭 시 출력</a:t>
            </a:r>
          </a:p>
          <a:p>
            <a:r>
              <a:rPr lang="ko-KR" altLang="en-US" sz="1000" b="1"/>
              <a:t>    확인 예약 진행</a:t>
            </a:r>
          </a:p>
          <a:p>
            <a:r>
              <a:rPr lang="ko-KR" altLang="en-US" sz="1000" b="1"/>
              <a:t>    취소 상태유지</a:t>
            </a:r>
          </a:p>
          <a:p>
            <a:endParaRPr lang="en-US" altLang="ko-KR" sz="1000" b="1"/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7519"/>
            <a:ext cx="6444061" cy="6088298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90" name="직사각형 13"/>
          <p:cNvSpPr/>
          <p:nvPr/>
        </p:nvSpPr>
        <p:spPr>
          <a:xfrm>
            <a:off x="106388" y="3212922"/>
            <a:ext cx="6444061" cy="33131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" name="모서리가 둥근 직사각형 8"/>
          <p:cNvSpPr/>
          <p:nvPr/>
        </p:nvSpPr>
        <p:spPr>
          <a:xfrm>
            <a:off x="792286" y="3097118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91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584556" y="2082258"/>
            <a:ext cx="1550422" cy="841387"/>
          </a:xfrm>
          <a:prstGeom prst="rect">
            <a:avLst/>
          </a:prstGeom>
        </p:spPr>
      </p:pic>
      <p:sp>
        <p:nvSpPr>
          <p:cNvPr id="92" name="직사각형 13"/>
          <p:cNvSpPr/>
          <p:nvPr/>
        </p:nvSpPr>
        <p:spPr>
          <a:xfrm>
            <a:off x="584556" y="2082258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" name="모서리가 둥근 직사각형 8"/>
          <p:cNvSpPr/>
          <p:nvPr/>
        </p:nvSpPr>
        <p:spPr>
          <a:xfrm>
            <a:off x="512530" y="194145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94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313180" y="2082258"/>
            <a:ext cx="1550422" cy="852987"/>
          </a:xfrm>
          <a:prstGeom prst="rect">
            <a:avLst/>
          </a:prstGeom>
        </p:spPr>
      </p:pic>
      <p:sp>
        <p:nvSpPr>
          <p:cNvPr id="95" name="직사각형 13"/>
          <p:cNvSpPr/>
          <p:nvPr/>
        </p:nvSpPr>
        <p:spPr>
          <a:xfrm>
            <a:off x="2313180" y="2082258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" name="모서리가 둥근 직사각형 8"/>
          <p:cNvSpPr/>
          <p:nvPr/>
        </p:nvSpPr>
        <p:spPr>
          <a:xfrm>
            <a:off x="2241154" y="194145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97" name="그림 4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4088029" y="2132532"/>
            <a:ext cx="1550422" cy="764040"/>
          </a:xfrm>
          <a:prstGeom prst="rect">
            <a:avLst/>
          </a:prstGeom>
        </p:spPr>
      </p:pic>
      <p:sp>
        <p:nvSpPr>
          <p:cNvPr id="98" name="직사각형 13"/>
          <p:cNvSpPr/>
          <p:nvPr/>
        </p:nvSpPr>
        <p:spPr>
          <a:xfrm>
            <a:off x="4088029" y="2093859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" name="모서리가 둥근 직사각형 8"/>
          <p:cNvSpPr/>
          <p:nvPr/>
        </p:nvSpPr>
        <p:spPr>
          <a:xfrm>
            <a:off x="4016003" y="195306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62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예액 &gt; 조회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ko-KR" altLang="en-US" sz="1000" b="1"/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42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초기화면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1"/>
            <a:ext cx="6444061" cy="6089788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63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예액 &gt; 예매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예약내용 확인 및 결제 진행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224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i="1">
                <a:solidFill>
                  <a:schemeClr val="accent1"/>
                </a:solidFill>
              </a:rPr>
              <a:t># 조회화면에서 선택한 정보를 출력</a:t>
            </a:r>
          </a:p>
          <a:p>
            <a:r>
              <a:rPr lang="ko-KR" altLang="en-US" sz="1000" b="1" i="1">
                <a:solidFill>
                  <a:schemeClr val="accent1"/>
                </a:solidFill>
              </a:rPr>
              <a:t>   </a:t>
            </a:r>
          </a:p>
          <a:p>
            <a:r>
              <a:rPr lang="ko-KR" altLang="en-US" sz="1000" b="1"/>
              <a:t>1. 결제 클릭 시 결제화면으로 이동</a:t>
            </a:r>
          </a:p>
          <a:p>
            <a:r>
              <a:rPr lang="ko-KR" altLang="en-US" sz="1000" b="1"/>
              <a:t>   예약 취소 클릭 시 예약 취소 후</a:t>
            </a:r>
          </a:p>
          <a:p>
            <a:r>
              <a:rPr lang="ko-KR" altLang="en-US" sz="1000" b="1"/>
              <a:t>   승차권 조회화면으로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예약취소 여부 확인</a:t>
            </a:r>
          </a:p>
          <a:p>
            <a:r>
              <a:rPr lang="ko-KR" altLang="en-US" sz="1000" b="1"/>
              <a:t>    확인 : 예약취소 후 승차권 현황 화면</a:t>
            </a:r>
          </a:p>
          <a:p>
            <a:r>
              <a:rPr lang="ko-KR" altLang="en-US" sz="1000" b="1"/>
              <a:t>              으로 이동</a:t>
            </a:r>
          </a:p>
          <a:p>
            <a:r>
              <a:rPr lang="ko-KR" altLang="en-US" sz="1000" b="1"/>
              <a:t>    취소 :생태유지</a:t>
            </a:r>
          </a:p>
          <a:p>
            <a:endParaRPr lang="ko-KR" altLang="en-US" sz="1000" b="1"/>
          </a:p>
          <a:p>
            <a:r>
              <a:rPr lang="ko-KR" altLang="en-US" sz="1000" b="1"/>
              <a:t>3. 결제진행 여부 확인</a:t>
            </a:r>
          </a:p>
          <a:p>
            <a:r>
              <a:rPr lang="ko-KR" altLang="en-US" sz="1000" b="1"/>
              <a:t>   확인 : 결제화면으로 이동</a:t>
            </a:r>
          </a:p>
          <a:p>
            <a:r>
              <a:rPr lang="ko-KR" altLang="en-US" sz="1000" b="1"/>
              <a:t>   취소 : 상태유지</a:t>
            </a: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2"/>
            <a:ext cx="6444061" cy="6088279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80" name="직사각형 13"/>
          <p:cNvSpPr/>
          <p:nvPr/>
        </p:nvSpPr>
        <p:spPr>
          <a:xfrm>
            <a:off x="3432847" y="5824581"/>
            <a:ext cx="921250" cy="23013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" name="모서리가 둥근 직사각형 8"/>
          <p:cNvSpPr/>
          <p:nvPr/>
        </p:nvSpPr>
        <p:spPr>
          <a:xfrm>
            <a:off x="3222120" y="602160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82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1258804" y="4509390"/>
            <a:ext cx="1478396" cy="841387"/>
          </a:xfrm>
          <a:prstGeom prst="rect">
            <a:avLst/>
          </a:prstGeom>
        </p:spPr>
      </p:pic>
      <p:sp>
        <p:nvSpPr>
          <p:cNvPr id="83" name="직사각형 13"/>
          <p:cNvSpPr/>
          <p:nvPr/>
        </p:nvSpPr>
        <p:spPr>
          <a:xfrm>
            <a:off x="1186778" y="4509390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모서리가 둥근 직사각형 8"/>
          <p:cNvSpPr/>
          <p:nvPr/>
        </p:nvSpPr>
        <p:spPr>
          <a:xfrm>
            <a:off x="1114752" y="4368591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85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3212595" y="4589451"/>
            <a:ext cx="1550422" cy="796162"/>
          </a:xfrm>
          <a:prstGeom prst="rect">
            <a:avLst/>
          </a:prstGeom>
        </p:spPr>
      </p:pic>
      <p:sp>
        <p:nvSpPr>
          <p:cNvPr id="86" name="직사각형 13"/>
          <p:cNvSpPr/>
          <p:nvPr/>
        </p:nvSpPr>
        <p:spPr>
          <a:xfrm>
            <a:off x="3212595" y="4566839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" name="모서리가 둥근 직사각형 8"/>
          <p:cNvSpPr/>
          <p:nvPr/>
        </p:nvSpPr>
        <p:spPr>
          <a:xfrm>
            <a:off x="3140569" y="442604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64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예액 &gt; 결제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결제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42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1000" b="1" i="1">
              <a:solidFill>
                <a:schemeClr val="accent1"/>
              </a:solidFill>
            </a:endParaRP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1"/>
            <a:ext cx="6444061" cy="6090064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pic>
        <p:nvPicPr>
          <p:cNvPr id="88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277662" y="5809432"/>
            <a:ext cx="1545003" cy="841387"/>
          </a:xfrm>
          <a:prstGeom prst="rect">
            <a:avLst/>
          </a:prstGeom>
        </p:spPr>
      </p:pic>
      <p:sp>
        <p:nvSpPr>
          <p:cNvPr id="89" name="직사각형 13"/>
          <p:cNvSpPr/>
          <p:nvPr/>
        </p:nvSpPr>
        <p:spPr>
          <a:xfrm>
            <a:off x="274952" y="5809432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모서리가 둥근 직사각형 8"/>
          <p:cNvSpPr/>
          <p:nvPr/>
        </p:nvSpPr>
        <p:spPr>
          <a:xfrm>
            <a:off x="202926" y="566863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91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4788078" y="5809431"/>
            <a:ext cx="1550422" cy="830377"/>
          </a:xfrm>
          <a:prstGeom prst="rect">
            <a:avLst/>
          </a:prstGeom>
        </p:spPr>
      </p:pic>
      <p:sp>
        <p:nvSpPr>
          <p:cNvPr id="92" name="직사각형 13"/>
          <p:cNvSpPr/>
          <p:nvPr/>
        </p:nvSpPr>
        <p:spPr>
          <a:xfrm>
            <a:off x="4788078" y="5798421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" name="모서리가 둥근 직사각형 8"/>
          <p:cNvSpPr/>
          <p:nvPr/>
        </p:nvSpPr>
        <p:spPr>
          <a:xfrm>
            <a:off x="4716052" y="565762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94" name="모서리가 둥근 직사각형 8"/>
          <p:cNvSpPr/>
          <p:nvPr/>
        </p:nvSpPr>
        <p:spPr>
          <a:xfrm>
            <a:off x="3426428" y="58753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95" name="직사각형 13"/>
          <p:cNvSpPr/>
          <p:nvPr/>
        </p:nvSpPr>
        <p:spPr>
          <a:xfrm>
            <a:off x="3541905" y="5578075"/>
            <a:ext cx="696720" cy="30786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" name="직사각형 13"/>
          <p:cNvSpPr/>
          <p:nvPr/>
        </p:nvSpPr>
        <p:spPr>
          <a:xfrm>
            <a:off x="1255905" y="3282550"/>
            <a:ext cx="5259195" cy="22890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" name="모서리가 둥근 직사각형 8"/>
          <p:cNvSpPr/>
          <p:nvPr/>
        </p:nvSpPr>
        <p:spPr>
          <a:xfrm>
            <a:off x="2160780" y="546772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0" name="직사각형 6"/>
          <p:cNvSpPr txBox="1"/>
          <p:nvPr/>
        </p:nvSpPr>
        <p:spPr>
          <a:xfrm>
            <a:off x="6669843" y="936330"/>
            <a:ext cx="2393169" cy="1462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결제를 하기위한 필수 입력 항목</a:t>
            </a:r>
          </a:p>
          <a:p>
            <a:endParaRPr lang="ko-KR" altLang="en-US" sz="1000" b="1"/>
          </a:p>
          <a:p>
            <a:r>
              <a:rPr lang="ko-KR" altLang="en-US" sz="1000" b="1"/>
              <a:t>2. 입력이 완료된 상태에서 결제버튼</a:t>
            </a:r>
          </a:p>
          <a:p>
            <a:r>
              <a:rPr lang="ko-KR" altLang="en-US" sz="1000" b="1"/>
              <a:t>   클릭 시 발권화면으로 이동</a:t>
            </a:r>
          </a:p>
          <a:p>
            <a:r>
              <a:rPr lang="ko-KR" altLang="en-US" sz="1000" b="1"/>
              <a:t>   취소 버튼 클릭 시 상태유지</a:t>
            </a:r>
          </a:p>
          <a:p>
            <a:endParaRPr lang="ko-KR" altLang="en-US" sz="1000" b="1"/>
          </a:p>
          <a:p>
            <a:r>
              <a:rPr lang="ko-KR" altLang="en-US" sz="1000" b="1"/>
              <a:t>3. 확인 클릭 시 승차권 현황 화면으로</a:t>
            </a:r>
          </a:p>
          <a:p>
            <a:r>
              <a:rPr lang="ko-KR" altLang="en-US" sz="1000" b="1"/>
              <a:t>   이동</a:t>
            </a:r>
          </a:p>
          <a:p>
            <a:endParaRPr lang="ko-KR" altLang="en-US" sz="10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296162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로그인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65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예액 &gt; 결제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결제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42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1000" b="1" i="1">
              <a:solidFill>
                <a:schemeClr val="accent1"/>
              </a:solidFill>
            </a:endParaRP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106387" y="692011"/>
            <a:ext cx="6444061" cy="6090064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pic>
        <p:nvPicPr>
          <p:cNvPr id="88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610357" y="1225043"/>
            <a:ext cx="1550422" cy="841387"/>
          </a:xfrm>
          <a:prstGeom prst="rect">
            <a:avLst/>
          </a:prstGeom>
        </p:spPr>
      </p:pic>
      <p:sp>
        <p:nvSpPr>
          <p:cNvPr id="89" name="직사각형 13"/>
          <p:cNvSpPr/>
          <p:nvPr/>
        </p:nvSpPr>
        <p:spPr>
          <a:xfrm>
            <a:off x="610357" y="1225043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모서리가 둥근 직사각형 8"/>
          <p:cNvSpPr/>
          <p:nvPr/>
        </p:nvSpPr>
        <p:spPr>
          <a:xfrm>
            <a:off x="538331" y="1084244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0" name="직사각형 6"/>
          <p:cNvSpPr txBox="1"/>
          <p:nvPr/>
        </p:nvSpPr>
        <p:spPr>
          <a:xfrm>
            <a:off x="6669843" y="936330"/>
            <a:ext cx="2393169" cy="1309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카드종류 미선택 상태에서 결제버튼 </a:t>
            </a:r>
          </a:p>
          <a:p>
            <a:r>
              <a:rPr lang="ko-KR" altLang="en-US" sz="1000" b="1"/>
              <a:t>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2. 유효기간 미선택 상태에서 결제버튼 </a:t>
            </a:r>
          </a:p>
          <a:p>
            <a:r>
              <a:rPr lang="ko-KR" altLang="en-US" sz="1000" b="1"/>
              <a:t>   클릭 시 메세지 출력</a:t>
            </a:r>
          </a:p>
          <a:p>
            <a:endParaRPr lang="ko-KR" altLang="en-US" sz="1000" b="1"/>
          </a:p>
          <a:p>
            <a:r>
              <a:rPr lang="ko-KR" altLang="en-US" sz="1000" b="1"/>
              <a:t>3. 주민등록번호 미입력 상태에서 메세   </a:t>
            </a:r>
          </a:p>
          <a:p>
            <a:r>
              <a:rPr lang="ko-KR" altLang="en-US" sz="1000" b="1"/>
              <a:t>    지 출력</a:t>
            </a:r>
          </a:p>
        </p:txBody>
      </p:sp>
      <p:pic>
        <p:nvPicPr>
          <p:cNvPr id="101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553207" y="1236644"/>
            <a:ext cx="1550422" cy="841387"/>
          </a:xfrm>
          <a:prstGeom prst="rect">
            <a:avLst/>
          </a:prstGeom>
        </p:spPr>
      </p:pic>
      <p:sp>
        <p:nvSpPr>
          <p:cNvPr id="102" name="직사각형 13"/>
          <p:cNvSpPr/>
          <p:nvPr/>
        </p:nvSpPr>
        <p:spPr>
          <a:xfrm>
            <a:off x="2553207" y="1236644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" name="모서리가 둥근 직사각형 8"/>
          <p:cNvSpPr/>
          <p:nvPr/>
        </p:nvSpPr>
        <p:spPr>
          <a:xfrm>
            <a:off x="2481181" y="109584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pic>
        <p:nvPicPr>
          <p:cNvPr id="104" name="그림 4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4396479" y="1236644"/>
            <a:ext cx="1550422" cy="841387"/>
          </a:xfrm>
          <a:prstGeom prst="rect">
            <a:avLst/>
          </a:prstGeom>
        </p:spPr>
      </p:pic>
      <p:sp>
        <p:nvSpPr>
          <p:cNvPr id="105" name="직사각형 13"/>
          <p:cNvSpPr/>
          <p:nvPr/>
        </p:nvSpPr>
        <p:spPr>
          <a:xfrm>
            <a:off x="4396480" y="1236644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" name="모서리가 둥근 직사각형 8"/>
          <p:cNvSpPr/>
          <p:nvPr/>
        </p:nvSpPr>
        <p:spPr>
          <a:xfrm>
            <a:off x="4324453" y="109584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66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예액 &gt; 발권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발권(결제 결과화면)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42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1000" b="1" i="1">
              <a:solidFill>
                <a:schemeClr val="accent1"/>
              </a:solidFill>
            </a:endParaRPr>
          </a:p>
        </p:txBody>
      </p:sp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72026" y="682160"/>
            <a:ext cx="6444061" cy="6126383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100" name="직사각형 6"/>
          <p:cNvSpPr txBox="1"/>
          <p:nvPr/>
        </p:nvSpPr>
        <p:spPr>
          <a:xfrm>
            <a:off x="6669843" y="936330"/>
            <a:ext cx="2393169" cy="395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승차권 현황 보기 클릭 시 승차권 현황</a:t>
            </a:r>
          </a:p>
          <a:p>
            <a:r>
              <a:rPr lang="ko-KR" altLang="en-US" sz="1000" b="1"/>
              <a:t>    화면으로 이동</a:t>
            </a:r>
          </a:p>
        </p:txBody>
      </p:sp>
      <p:sp>
        <p:nvSpPr>
          <p:cNvPr id="107" name="모서리가 둥근 직사각형 8"/>
          <p:cNvSpPr/>
          <p:nvPr/>
        </p:nvSpPr>
        <p:spPr>
          <a:xfrm>
            <a:off x="3241170" y="3025092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8" name="직사각형 13"/>
          <p:cNvSpPr/>
          <p:nvPr/>
        </p:nvSpPr>
        <p:spPr>
          <a:xfrm>
            <a:off x="3447396" y="2838978"/>
            <a:ext cx="801821" cy="21639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2"/>
          <p:cNvSpPr/>
          <p:nvPr/>
        </p:nvSpPr>
        <p:spPr>
          <a:xfrm>
            <a:off x="4288718" y="3586104"/>
            <a:ext cx="4282376" cy="519378"/>
          </a:xfrm>
          <a:prstGeom prst="rect">
            <a:avLst/>
          </a:prstGeom>
          <a:noFill/>
          <a:ln w="25400" cap="flat" cmpd="sng" algn="ctr">
            <a:noFill/>
            <a:prstDash val="solid"/>
            <a:round/>
          </a:ln>
        </p:spPr>
        <p:txBody>
          <a:bodyPr vert="horz" wrap="square" lIns="91390" tIns="45667" rIns="91390" bIns="45667" anchor="t"/>
          <a:lstStyle/>
          <a:p>
            <a:pPr marL="0" lvl="0" indent="0" algn="r" defTabSz="13321666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alpha val="100000"/>
                </a:srgbClr>
              </a:buClr>
              <a:buSzPct val="100000"/>
              <a:buNone/>
            </a:pPr>
            <a:r>
              <a:rPr lang="ko-KR" altLang="en-US" sz="2800" b="1" i="0" spc="5">
                <a:solidFill>
                  <a:srgbClr val="FFFFFF">
                    <a:alpha val="100000"/>
                  </a:srgbClr>
                </a:solidFill>
                <a:latin typeface="Arial"/>
                <a:ea typeface="굴림"/>
                <a:sym typeface="Wingdings"/>
              </a:rPr>
              <a:t>승차권 &gt; 승차권 현황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72026" y="672962"/>
            <a:ext cx="6444061" cy="6116859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67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현황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승차권 현황 조회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42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1000" b="1" i="1">
              <a:solidFill>
                <a:schemeClr val="accent1"/>
              </a:solidFill>
            </a:endParaRPr>
          </a:p>
        </p:txBody>
      </p:sp>
      <p:sp>
        <p:nvSpPr>
          <p:cNvPr id="100" name="직사각형 6"/>
          <p:cNvSpPr txBox="1"/>
          <p:nvPr/>
        </p:nvSpPr>
        <p:spPr>
          <a:xfrm>
            <a:off x="6669843" y="936330"/>
            <a:ext cx="2393169" cy="3443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승차권 현황 보기 클릭 시 승차권 현황</a:t>
            </a:r>
          </a:p>
          <a:p>
            <a:r>
              <a:rPr lang="ko-KR" altLang="en-US" sz="1000" b="1"/>
              <a:t>   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2. 발권 현황 보기 클릭 시 발권 현황</a:t>
            </a:r>
          </a:p>
          <a:p>
            <a:r>
              <a:rPr lang="ko-KR" altLang="en-US" sz="1000" b="1"/>
              <a:t>   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3. 미결제 상태인 승차권의 경우 결제하</a:t>
            </a:r>
          </a:p>
          <a:p>
            <a:r>
              <a:rPr lang="ko-KR" altLang="en-US" sz="1000" b="1"/>
              <a:t>   기 버튼이 생성됨</a:t>
            </a:r>
          </a:p>
          <a:p>
            <a:r>
              <a:rPr lang="ko-KR" altLang="en-US" sz="1000" b="1"/>
              <a:t>   결제하기 버튼 클릭 시 승차권 예매</a:t>
            </a:r>
          </a:p>
          <a:p>
            <a:r>
              <a:rPr lang="ko-KR" altLang="en-US" sz="1000" b="1"/>
              <a:t>   화면으로 이동</a:t>
            </a:r>
          </a:p>
          <a:p>
            <a:endParaRPr lang="ko-KR" altLang="en-US" sz="1000" b="1"/>
          </a:p>
          <a:p>
            <a:r>
              <a:rPr lang="ko-KR" altLang="en-US" sz="1000" b="1"/>
              <a:t>4. 결제 진행 여부 확인</a:t>
            </a:r>
          </a:p>
          <a:p>
            <a:r>
              <a:rPr lang="ko-KR" altLang="en-US" sz="1000" b="1"/>
              <a:t>    확인 :승차권 예매 화면으로 이동</a:t>
            </a:r>
          </a:p>
          <a:p>
            <a:r>
              <a:rPr lang="ko-KR" altLang="en-US" sz="1000" b="1"/>
              <a:t>    취소 : 상태유지</a:t>
            </a:r>
          </a:p>
          <a:p>
            <a:endParaRPr lang="ko-KR" altLang="en-US" sz="1000" b="1"/>
          </a:p>
          <a:p>
            <a:r>
              <a:rPr lang="ko-KR" altLang="en-US" sz="1000" b="1"/>
              <a:t>5. 예매취소 클릭 시 예매취소 진행</a:t>
            </a:r>
          </a:p>
          <a:p>
            <a:endParaRPr lang="ko-KR" altLang="en-US" sz="1000" b="1"/>
          </a:p>
          <a:p>
            <a:r>
              <a:rPr lang="ko-KR" altLang="en-US" sz="1000" b="1"/>
              <a:t>6. 예매취소 여부 확인</a:t>
            </a:r>
          </a:p>
          <a:p>
            <a:r>
              <a:rPr lang="ko-KR" altLang="en-US" sz="1000" b="1"/>
              <a:t>    확인 : 예매 취소</a:t>
            </a:r>
          </a:p>
          <a:p>
            <a:r>
              <a:rPr lang="ko-KR" altLang="en-US" sz="1000" b="1"/>
              <a:t>    취소 : 상태유지</a:t>
            </a:r>
          </a:p>
          <a:p>
            <a:endParaRPr lang="ko-KR" altLang="en-US" sz="1000" b="1"/>
          </a:p>
          <a:p>
            <a:r>
              <a:rPr lang="ko-KR" altLang="en-US" sz="1000" b="1"/>
              <a:t>7. 예매취소 성공 시 메세지 출력</a:t>
            </a:r>
          </a:p>
        </p:txBody>
      </p:sp>
      <p:sp>
        <p:nvSpPr>
          <p:cNvPr id="107" name="모서리가 둥근 직사각형 8"/>
          <p:cNvSpPr/>
          <p:nvPr/>
        </p:nvSpPr>
        <p:spPr>
          <a:xfrm>
            <a:off x="388377" y="323909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8" name="직사각형 13"/>
          <p:cNvSpPr/>
          <p:nvPr/>
        </p:nvSpPr>
        <p:spPr>
          <a:xfrm>
            <a:off x="161270" y="2905652"/>
            <a:ext cx="1030421" cy="35927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" name="모서리가 둥근 직사각형 8"/>
          <p:cNvSpPr/>
          <p:nvPr/>
        </p:nvSpPr>
        <p:spPr>
          <a:xfrm>
            <a:off x="1093543" y="473177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0" name="직사각형 13"/>
          <p:cNvSpPr/>
          <p:nvPr/>
        </p:nvSpPr>
        <p:spPr>
          <a:xfrm>
            <a:off x="1237595" y="3515252"/>
            <a:ext cx="563697" cy="121652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" name="모서리가 둥근 직사각형 8"/>
          <p:cNvSpPr/>
          <p:nvPr/>
        </p:nvSpPr>
        <p:spPr>
          <a:xfrm>
            <a:off x="4897768" y="470786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12" name="직사각형 13"/>
          <p:cNvSpPr/>
          <p:nvPr/>
        </p:nvSpPr>
        <p:spPr>
          <a:xfrm>
            <a:off x="5032295" y="3491341"/>
            <a:ext cx="420822" cy="121652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" name="모서리가 둥근 직사각형 8"/>
          <p:cNvSpPr/>
          <p:nvPr/>
        </p:nvSpPr>
        <p:spPr>
          <a:xfrm>
            <a:off x="5790655" y="4726749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14" name="직사각형 13"/>
          <p:cNvSpPr/>
          <p:nvPr/>
        </p:nvSpPr>
        <p:spPr>
          <a:xfrm>
            <a:off x="5925182" y="3510224"/>
            <a:ext cx="420822" cy="121652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5" name="그림 49"/>
          <p:cNvPicPr/>
          <p:nvPr/>
        </p:nvPicPr>
        <p:blipFill rotWithShape="1">
          <a:blip r:link="rId3">
            <a:alphaModFix/>
            <a:lum/>
          </a:blip>
          <a:srcRect/>
          <a:stretch>
            <a:fillRect/>
          </a:stretch>
        </p:blipFill>
        <p:spPr>
          <a:xfrm>
            <a:off x="195488" y="5029209"/>
            <a:ext cx="1550422" cy="803886"/>
          </a:xfrm>
          <a:prstGeom prst="rect">
            <a:avLst/>
          </a:prstGeom>
        </p:spPr>
      </p:pic>
      <p:sp>
        <p:nvSpPr>
          <p:cNvPr id="116" name="직사각형 13"/>
          <p:cNvSpPr/>
          <p:nvPr/>
        </p:nvSpPr>
        <p:spPr>
          <a:xfrm>
            <a:off x="195489" y="5029209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" name="모서리가 둥근 직사각형 8"/>
          <p:cNvSpPr/>
          <p:nvPr/>
        </p:nvSpPr>
        <p:spPr>
          <a:xfrm>
            <a:off x="123462" y="4888410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118" name="그림 49"/>
          <p:cNvPicPr/>
          <p:nvPr/>
        </p:nvPicPr>
        <p:blipFill rotWithShape="1">
          <a:blip r:link="rId4">
            <a:alphaModFix/>
            <a:lum/>
          </a:blip>
          <a:srcRect/>
          <a:stretch>
            <a:fillRect/>
          </a:stretch>
        </p:blipFill>
        <p:spPr>
          <a:xfrm>
            <a:off x="2016726" y="5006284"/>
            <a:ext cx="1550422" cy="849735"/>
          </a:xfrm>
          <a:prstGeom prst="rect">
            <a:avLst/>
          </a:prstGeom>
        </p:spPr>
      </p:pic>
      <p:sp>
        <p:nvSpPr>
          <p:cNvPr id="119" name="직사각형 13"/>
          <p:cNvSpPr/>
          <p:nvPr/>
        </p:nvSpPr>
        <p:spPr>
          <a:xfrm>
            <a:off x="2016727" y="5014632"/>
            <a:ext cx="1550422" cy="84138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" name="모서리가 둥근 직사각형 8"/>
          <p:cNvSpPr/>
          <p:nvPr/>
        </p:nvSpPr>
        <p:spPr>
          <a:xfrm>
            <a:off x="1944701" y="4873833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6</a:t>
            </a:r>
          </a:p>
        </p:txBody>
      </p:sp>
      <p:pic>
        <p:nvPicPr>
          <p:cNvPr id="124" name="그림 49"/>
          <p:cNvPicPr/>
          <p:nvPr/>
        </p:nvPicPr>
        <p:blipFill rotWithShape="1">
          <a:blip r:link="rId5">
            <a:alphaModFix/>
            <a:lum/>
          </a:blip>
          <a:srcRect/>
          <a:stretch>
            <a:fillRect/>
          </a:stretch>
        </p:blipFill>
        <p:spPr>
          <a:xfrm>
            <a:off x="3978505" y="5320044"/>
            <a:ext cx="1550422" cy="835004"/>
          </a:xfrm>
          <a:prstGeom prst="rect">
            <a:avLst/>
          </a:prstGeom>
        </p:spPr>
      </p:pic>
      <p:sp>
        <p:nvSpPr>
          <p:cNvPr id="125" name="직사각형 13"/>
          <p:cNvSpPr/>
          <p:nvPr/>
        </p:nvSpPr>
        <p:spPr>
          <a:xfrm>
            <a:off x="3978505" y="5320044"/>
            <a:ext cx="1550422" cy="79228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" name="모서리가 둥근 직사각형 8"/>
          <p:cNvSpPr/>
          <p:nvPr/>
        </p:nvSpPr>
        <p:spPr>
          <a:xfrm>
            <a:off x="3766211" y="5445435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8"/>
          <p:cNvPicPr/>
          <p:nvPr/>
        </p:nvPicPr>
        <p:blipFill rotWithShape="1">
          <a:blip r:link="rId2">
            <a:alphaModFix/>
            <a:lum/>
          </a:blip>
          <a:srcRect/>
          <a:stretch>
            <a:fillRect/>
          </a:stretch>
        </p:blipFill>
        <p:spPr>
          <a:xfrm>
            <a:off x="72026" y="676808"/>
            <a:ext cx="6444061" cy="6097512"/>
          </a:xfrm>
          <a:prstGeom prst="rect">
            <a:avLst/>
          </a:prstGeom>
          <a:ln w="9525" cap="flat" cmpd="sng">
            <a:noFill/>
            <a:prstDash val="solid"/>
            <a:round/>
          </a:ln>
        </p:spPr>
      </p:pic>
      <p:sp>
        <p:nvSpPr>
          <p:cNvPr id="3" name="직사각형 2"/>
          <p:cNvSpPr txBox="1"/>
          <p:nvPr/>
        </p:nvSpPr>
        <p:spPr>
          <a:xfrm>
            <a:off x="1114752" y="348141"/>
            <a:ext cx="1046028" cy="240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사용자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6880570" y="72026"/>
            <a:ext cx="2191967" cy="243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68</a:t>
            </a:r>
          </a:p>
        </p:txBody>
      </p:sp>
      <p:sp>
        <p:nvSpPr>
          <p:cNvPr id="8" name="직사각형 3"/>
          <p:cNvSpPr txBox="1"/>
          <p:nvPr/>
        </p:nvSpPr>
        <p:spPr>
          <a:xfrm>
            <a:off x="3140569" y="342342"/>
            <a:ext cx="2511821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/>
              <a:t>HOME</a:t>
            </a:r>
            <a:r>
              <a:rPr lang="ko-KR" altLang="en-US" sz="1000" b="1"/>
              <a:t> &gt; 승차권 &gt; 승차권 현황</a:t>
            </a:r>
          </a:p>
        </p:txBody>
      </p:sp>
      <p:sp>
        <p:nvSpPr>
          <p:cNvPr id="9" name="직사각형 4"/>
          <p:cNvSpPr txBox="1"/>
          <p:nvPr/>
        </p:nvSpPr>
        <p:spPr>
          <a:xfrm>
            <a:off x="6871045" y="342342"/>
            <a:ext cx="2191967" cy="236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00" b="1"/>
              <a:t>승차권 발권 현황</a:t>
            </a:r>
          </a:p>
        </p:txBody>
      </p:sp>
      <p:sp>
        <p:nvSpPr>
          <p:cNvPr id="17" name="직사각형 6"/>
          <p:cNvSpPr txBox="1"/>
          <p:nvPr/>
        </p:nvSpPr>
        <p:spPr>
          <a:xfrm>
            <a:off x="6669843" y="936330"/>
            <a:ext cx="2393169" cy="242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1000" b="1" i="1">
              <a:solidFill>
                <a:schemeClr val="accent1"/>
              </a:solidFill>
            </a:endParaRPr>
          </a:p>
        </p:txBody>
      </p:sp>
      <p:sp>
        <p:nvSpPr>
          <p:cNvPr id="100" name="직사각형 6"/>
          <p:cNvSpPr txBox="1"/>
          <p:nvPr/>
        </p:nvSpPr>
        <p:spPr>
          <a:xfrm>
            <a:off x="6669843" y="936330"/>
            <a:ext cx="2393169" cy="547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/>
              <a:t>1. 목록 클릭 시  승차권 현황 화면으로</a:t>
            </a:r>
          </a:p>
          <a:p>
            <a:r>
              <a:rPr lang="ko-KR" altLang="en-US" sz="1000" b="1"/>
              <a:t>    이동</a:t>
            </a:r>
          </a:p>
          <a:p>
            <a:r>
              <a:rPr lang="ko-KR" altLang="en-US" sz="1000" b="1"/>
              <a:t>   예메 취소 클릭 시 예매 취소 진행</a:t>
            </a:r>
          </a:p>
        </p:txBody>
      </p:sp>
      <p:sp>
        <p:nvSpPr>
          <p:cNvPr id="127" name="직사각형 13"/>
          <p:cNvSpPr/>
          <p:nvPr/>
        </p:nvSpPr>
        <p:spPr>
          <a:xfrm>
            <a:off x="1233967" y="2780766"/>
            <a:ext cx="817123" cy="22034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" name="모서리가 둥근 직사각형 8"/>
          <p:cNvSpPr/>
          <p:nvPr/>
        </p:nvSpPr>
        <p:spPr>
          <a:xfrm>
            <a:off x="1354424" y="3001107"/>
            <a:ext cx="288104" cy="189901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ko-KR" altLang="en-US" sz="1000" b="1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Rail">
  <a:themeElements>
    <a:clrScheme name="PowerPoint">
      <a:dk1>
        <a:srgbClr val="000000"/>
      </a:dk1>
      <a:lt1>
        <a:srgbClr val="FFFFFF"/>
      </a:lt1>
      <a:dk2>
        <a:srgbClr val="000000"/>
      </a:dk2>
      <a:lt2>
        <a:srgbClr val="E3DCC1"/>
      </a:lt2>
      <a:accent1>
        <a:srgbClr val="315F97"/>
      </a:accent1>
      <a:accent2>
        <a:srgbClr val="C75252"/>
      </a:accent2>
      <a:accent3>
        <a:srgbClr val="000000"/>
      </a:accent3>
      <a:accent4>
        <a:srgbClr val="4338C6"/>
      </a:accent4>
      <a:accent5>
        <a:srgbClr val="B2CEFF"/>
      </a:accent5>
      <a:accent6>
        <a:srgbClr val="B9B9B9"/>
      </a:accent6>
      <a:hlink>
        <a:srgbClr val="0000FF"/>
      </a:hlink>
      <a:folHlink>
        <a:srgbClr val="800080"/>
      </a:folHlink>
    </a:clrScheme>
    <a:fontScheme name="">
      <a:majorFont>
        <a:latin typeface="함초롬돋움"/>
        <a:ea typeface="함초롬돋움"/>
        <a:cs typeface="함초롬돋움"/>
      </a:majorFont>
      <a:minorFont>
        <a:latin typeface="함초롬돋움"/>
        <a:ea typeface="함초롬돋움"/>
        <a:cs typeface="함초롬돋움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anchor="ctr"/>
      <a:lstStyle>
        <a:defPPr algn="ctr">
          <a:defRPr lang="ko-KR" altLang="en-US" sz="1000" b="1">
            <a:solidFill>
              <a:schemeClr val="tx1"/>
            </a:solidFill>
          </a:defRPr>
        </a:defPPr>
      </a:lstStyle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Hancom Office">
  <a:themeElements>
    <a:clrScheme name="Hancom Office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Hancom Office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Hancom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Hancom Office">
  <a:themeElements>
    <a:clrScheme name="Hancom Office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Hancom Office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Hancom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5773</Words>
  <Application>Hancom Office Hanshow 2010</Application>
  <PresentationFormat>사용자 지정</PresentationFormat>
  <Paragraphs>1740</Paragraphs>
  <Slides>94</Slides>
  <Notes>5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94</vt:i4>
      </vt:variant>
    </vt:vector>
  </HeadingPairs>
  <TitlesOfParts>
    <vt:vector size="95" baseType="lpstr">
      <vt:lpstr>koRail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  <vt:lpstr>슬라이드 34</vt:lpstr>
      <vt:lpstr>슬라이드 35</vt:lpstr>
      <vt:lpstr>슬라이드 36</vt:lpstr>
      <vt:lpstr>슬라이드 37</vt:lpstr>
      <vt:lpstr>슬라이드 38</vt:lpstr>
      <vt:lpstr>슬라이드 39</vt:lpstr>
      <vt:lpstr>슬라이드 40</vt:lpstr>
      <vt:lpstr>슬라이드 41</vt:lpstr>
      <vt:lpstr>슬라이드 42</vt:lpstr>
      <vt:lpstr>슬라이드 43</vt:lpstr>
      <vt:lpstr>슬라이드 44</vt:lpstr>
      <vt:lpstr>슬라이드 45</vt:lpstr>
      <vt:lpstr>슬라이드 46</vt:lpstr>
      <vt:lpstr>슬라이드 47</vt:lpstr>
      <vt:lpstr>슬라이드 48</vt:lpstr>
      <vt:lpstr>슬라이드 49</vt:lpstr>
      <vt:lpstr>슬라이드 50</vt:lpstr>
      <vt:lpstr>슬라이드 51</vt:lpstr>
      <vt:lpstr>슬라이드 52</vt:lpstr>
      <vt:lpstr>슬라이드 53</vt:lpstr>
      <vt:lpstr>슬라이드 54</vt:lpstr>
      <vt:lpstr>슬라이드 55</vt:lpstr>
      <vt:lpstr>슬라이드 56</vt:lpstr>
      <vt:lpstr>슬라이드 57</vt:lpstr>
      <vt:lpstr>슬라이드 58</vt:lpstr>
      <vt:lpstr>슬라이드 59</vt:lpstr>
      <vt:lpstr>슬라이드 60</vt:lpstr>
      <vt:lpstr>슬라이드 61</vt:lpstr>
      <vt:lpstr>슬라이드 62</vt:lpstr>
      <vt:lpstr>슬라이드 63</vt:lpstr>
      <vt:lpstr>슬라이드 64</vt:lpstr>
      <vt:lpstr>슬라이드 65</vt:lpstr>
      <vt:lpstr>슬라이드 66</vt:lpstr>
      <vt:lpstr>슬라이드 67</vt:lpstr>
      <vt:lpstr>슬라이드 68</vt:lpstr>
      <vt:lpstr>슬라이드 69</vt:lpstr>
      <vt:lpstr>슬라이드 70</vt:lpstr>
      <vt:lpstr>슬라이드 71</vt:lpstr>
      <vt:lpstr>슬라이드 72</vt:lpstr>
      <vt:lpstr>슬라이드 73</vt:lpstr>
      <vt:lpstr>슬라이드 74</vt:lpstr>
      <vt:lpstr>슬라이드 75</vt:lpstr>
      <vt:lpstr>슬라이드 76</vt:lpstr>
      <vt:lpstr>슬라이드 77</vt:lpstr>
      <vt:lpstr>슬라이드 78</vt:lpstr>
      <vt:lpstr>슬라이드 79</vt:lpstr>
      <vt:lpstr>슬라이드 80</vt:lpstr>
      <vt:lpstr>슬라이드 81</vt:lpstr>
      <vt:lpstr>슬라이드 82</vt:lpstr>
      <vt:lpstr>슬라이드 83</vt:lpstr>
      <vt:lpstr>슬라이드 84</vt:lpstr>
      <vt:lpstr>슬라이드 85</vt:lpstr>
      <vt:lpstr>슬라이드 86</vt:lpstr>
      <vt:lpstr>슬라이드 87</vt:lpstr>
      <vt:lpstr>슬라이드 88</vt:lpstr>
      <vt:lpstr>슬라이드 89</vt:lpstr>
      <vt:lpstr>슬라이드 90</vt:lpstr>
      <vt:lpstr>슬라이드 91</vt:lpstr>
      <vt:lpstr>슬라이드 92</vt:lpstr>
      <vt:lpstr>슬라이드 93</vt:lpstr>
      <vt:lpstr>슬라이드 94</vt:lpstr>
    </vt:vector>
  </TitlesOfParts>
  <Manager/>
  <Company/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subject/>
  <dc:creator>Administrator</dc:creator>
  <cp:keywords/>
  <dc:description/>
  <cp:lastModifiedBy>Registered User</cp:lastModifiedBy>
  <cp:revision>2303</cp:revision>
  <dcterms:modified xsi:type="dcterms:W3CDTF">2015-04-11T11:47:39Z</dcterms:modified>
  <cp:category/>
  <cp:contentStatus>화면 슬라이드 쇼(4:3)</cp:contentStatus>
</cp:coreProperties>
</file>

<file path=docProps/thumbnail.jpeg>
</file>